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4"/>
  </p:sldMasterIdLst>
  <p:notesMasterIdLst>
    <p:notesMasterId r:id="rId29"/>
  </p:notesMasterIdLst>
  <p:sldIdLst>
    <p:sldId id="256" r:id="rId5"/>
    <p:sldId id="275" r:id="rId6"/>
    <p:sldId id="276" r:id="rId7"/>
    <p:sldId id="277" r:id="rId8"/>
    <p:sldId id="278" r:id="rId9"/>
    <p:sldId id="260" r:id="rId10"/>
    <p:sldId id="261" r:id="rId11"/>
    <p:sldId id="280" r:id="rId12"/>
    <p:sldId id="262" r:id="rId13"/>
    <p:sldId id="263" r:id="rId14"/>
    <p:sldId id="264" r:id="rId15"/>
    <p:sldId id="282" r:id="rId16"/>
    <p:sldId id="279" r:id="rId17"/>
    <p:sldId id="283" r:id="rId18"/>
    <p:sldId id="281" r:id="rId19"/>
    <p:sldId id="269" r:id="rId20"/>
    <p:sldId id="271" r:id="rId21"/>
    <p:sldId id="285" r:id="rId22"/>
    <p:sldId id="258" r:id="rId23"/>
    <p:sldId id="274" r:id="rId24"/>
    <p:sldId id="268" r:id="rId25"/>
    <p:sldId id="284" r:id="rId26"/>
    <p:sldId id="267" r:id="rId27"/>
    <p:sldId id="273" r:id="rId28"/>
  </p:sldIdLst>
  <p:sldSz cx="9144000" cy="6858000" type="screen4x3"/>
  <p:notesSz cx="6858000" cy="9144000"/>
  <p:custDataLst>
    <p:tags r:id="rId30"/>
  </p:custDataLst>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9A0C8-D27D-40E4-BB87-BA513AA67BB8}" type="doc">
      <dgm:prSet loTypeId="urn:microsoft.com/office/officeart/2005/8/layout/equation2" loCatId="relationship" qsTypeId="urn:microsoft.com/office/officeart/2005/8/quickstyle/3d2#1" qsCatId="3D" csTypeId="urn:microsoft.com/office/officeart/2005/8/colors/accent2_2" csCatId="accent2" phldr="1"/>
      <dgm:spPr/>
    </dgm:pt>
    <dgm:pt modelId="{88336B1C-37FB-4F53-91E4-06BB97058AB9}">
      <dgm:prSet phldrT="[Text]"/>
      <dgm:spPr/>
      <dgm:t>
        <a:bodyPr/>
        <a:lstStyle/>
        <a:p>
          <a:r>
            <a:rPr lang="en-IN" b="1" dirty="0"/>
            <a:t>Compound A</a:t>
          </a:r>
        </a:p>
      </dgm:t>
    </dgm:pt>
    <dgm:pt modelId="{955C7B0A-1A79-43D2-8503-1F38C37785C9}" type="parTrans" cxnId="{121D6A89-9870-4AA9-8C3F-F80602129FC2}">
      <dgm:prSet/>
      <dgm:spPr/>
      <dgm:t>
        <a:bodyPr/>
        <a:lstStyle/>
        <a:p>
          <a:endParaRPr lang="en-IN"/>
        </a:p>
      </dgm:t>
    </dgm:pt>
    <dgm:pt modelId="{D2DFAFD3-F345-4852-8525-647F4655C08E}" type="sibTrans" cxnId="{121D6A89-9870-4AA9-8C3F-F80602129FC2}">
      <dgm:prSet/>
      <dgm:spPr/>
      <dgm:t>
        <a:bodyPr/>
        <a:lstStyle/>
        <a:p>
          <a:endParaRPr lang="en-IN"/>
        </a:p>
      </dgm:t>
    </dgm:pt>
    <dgm:pt modelId="{1DF987FA-492E-4236-827C-F5007DA28619}">
      <dgm:prSet phldrT="[Text]"/>
      <dgm:spPr/>
      <dgm:t>
        <a:bodyPr/>
        <a:lstStyle/>
        <a:p>
          <a:r>
            <a:rPr lang="en-IN" b="1" dirty="0"/>
            <a:t>Compound B</a:t>
          </a:r>
        </a:p>
      </dgm:t>
    </dgm:pt>
    <dgm:pt modelId="{A5E1EB80-84A6-47F4-84BF-D3D0C9F2A3D7}" type="parTrans" cxnId="{BB295160-92FC-4B9A-A0D5-A6979F6054BA}">
      <dgm:prSet/>
      <dgm:spPr/>
      <dgm:t>
        <a:bodyPr/>
        <a:lstStyle/>
        <a:p>
          <a:endParaRPr lang="en-IN"/>
        </a:p>
      </dgm:t>
    </dgm:pt>
    <dgm:pt modelId="{17A173E8-A815-4D83-BAC9-767F6C1CF511}" type="sibTrans" cxnId="{BB295160-92FC-4B9A-A0D5-A6979F6054BA}">
      <dgm:prSet/>
      <dgm:spPr/>
      <dgm:t>
        <a:bodyPr/>
        <a:lstStyle/>
        <a:p>
          <a:endParaRPr lang="en-IN"/>
        </a:p>
      </dgm:t>
    </dgm:pt>
    <dgm:pt modelId="{F345D9F7-7215-43C4-AE3C-4BC66C3F8498}">
      <dgm:prSet phldrT="[Text]"/>
      <dgm:spPr/>
      <dgm:t>
        <a:bodyPr/>
        <a:lstStyle/>
        <a:p>
          <a:r>
            <a:rPr lang="en-IN" b="1" dirty="0"/>
            <a:t>Hybrid SCP Compound</a:t>
          </a:r>
        </a:p>
      </dgm:t>
    </dgm:pt>
    <dgm:pt modelId="{2537062B-534C-439A-83CF-220D4DA9A2DA}" type="parTrans" cxnId="{FEA126B4-97A5-49E5-82A3-9667DA7DCC17}">
      <dgm:prSet/>
      <dgm:spPr/>
      <dgm:t>
        <a:bodyPr/>
        <a:lstStyle/>
        <a:p>
          <a:endParaRPr lang="en-IN"/>
        </a:p>
      </dgm:t>
    </dgm:pt>
    <dgm:pt modelId="{9F644280-1F13-413C-962C-0E3DA95E3987}" type="sibTrans" cxnId="{FEA126B4-97A5-49E5-82A3-9667DA7DCC17}">
      <dgm:prSet/>
      <dgm:spPr/>
      <dgm:t>
        <a:bodyPr/>
        <a:lstStyle/>
        <a:p>
          <a:endParaRPr lang="en-IN"/>
        </a:p>
      </dgm:t>
    </dgm:pt>
    <dgm:pt modelId="{EA95C3DD-3A4E-4968-8F7F-9B8ECA0CC03E}" type="pres">
      <dgm:prSet presAssocID="{FDA9A0C8-D27D-40E4-BB87-BA513AA67BB8}" presName="Name0" presStyleCnt="0">
        <dgm:presLayoutVars>
          <dgm:dir/>
          <dgm:resizeHandles val="exact"/>
        </dgm:presLayoutVars>
      </dgm:prSet>
      <dgm:spPr/>
    </dgm:pt>
    <dgm:pt modelId="{92DA66AA-890A-42C3-9E3E-9CDD85BE89ED}" type="pres">
      <dgm:prSet presAssocID="{FDA9A0C8-D27D-40E4-BB87-BA513AA67BB8}" presName="vNodes" presStyleCnt="0"/>
      <dgm:spPr/>
    </dgm:pt>
    <dgm:pt modelId="{C1C37710-0780-4014-92C8-CCCA6480F501}" type="pres">
      <dgm:prSet presAssocID="{88336B1C-37FB-4F53-91E4-06BB97058AB9}" presName="node" presStyleLbl="node1" presStyleIdx="0" presStyleCnt="3">
        <dgm:presLayoutVars>
          <dgm:bulletEnabled val="1"/>
        </dgm:presLayoutVars>
      </dgm:prSet>
      <dgm:spPr/>
    </dgm:pt>
    <dgm:pt modelId="{C992DFB1-8A40-4E70-81E0-44C76433738B}" type="pres">
      <dgm:prSet presAssocID="{D2DFAFD3-F345-4852-8525-647F4655C08E}" presName="spacerT" presStyleCnt="0"/>
      <dgm:spPr/>
    </dgm:pt>
    <dgm:pt modelId="{EAC4293C-412B-4FB7-8458-AD97448A06D2}" type="pres">
      <dgm:prSet presAssocID="{D2DFAFD3-F345-4852-8525-647F4655C08E}" presName="sibTrans" presStyleLbl="sibTrans2D1" presStyleIdx="0" presStyleCnt="2"/>
      <dgm:spPr/>
    </dgm:pt>
    <dgm:pt modelId="{FD95BA38-88B5-40FB-80F2-D285BEA2DCAF}" type="pres">
      <dgm:prSet presAssocID="{D2DFAFD3-F345-4852-8525-647F4655C08E}" presName="spacerB" presStyleCnt="0"/>
      <dgm:spPr/>
    </dgm:pt>
    <dgm:pt modelId="{B7C6B92F-6BE1-4DE7-8C0C-0AF478725360}" type="pres">
      <dgm:prSet presAssocID="{1DF987FA-492E-4236-827C-F5007DA28619}" presName="node" presStyleLbl="node1" presStyleIdx="1" presStyleCnt="3">
        <dgm:presLayoutVars>
          <dgm:bulletEnabled val="1"/>
        </dgm:presLayoutVars>
      </dgm:prSet>
      <dgm:spPr/>
    </dgm:pt>
    <dgm:pt modelId="{7CCE3506-4216-4D9F-9F88-C02A823481C3}" type="pres">
      <dgm:prSet presAssocID="{FDA9A0C8-D27D-40E4-BB87-BA513AA67BB8}" presName="sibTransLast" presStyleLbl="sibTrans2D1" presStyleIdx="1" presStyleCnt="2"/>
      <dgm:spPr/>
    </dgm:pt>
    <dgm:pt modelId="{C9E1FD08-2F5C-403C-A976-EF06CD416C7E}" type="pres">
      <dgm:prSet presAssocID="{FDA9A0C8-D27D-40E4-BB87-BA513AA67BB8}" presName="connectorText" presStyleLbl="sibTrans2D1" presStyleIdx="1" presStyleCnt="2"/>
      <dgm:spPr/>
    </dgm:pt>
    <dgm:pt modelId="{0D3986AC-2E27-4AE0-9890-0A3CF4F0E5E7}" type="pres">
      <dgm:prSet presAssocID="{FDA9A0C8-D27D-40E4-BB87-BA513AA67BB8}" presName="lastNode" presStyleLbl="node1" presStyleIdx="2" presStyleCnt="3" custScaleX="68294" custScaleY="74044" custLinFactNeighborX="-3333" custLinFactNeighborY="0">
        <dgm:presLayoutVars>
          <dgm:bulletEnabled val="1"/>
        </dgm:presLayoutVars>
      </dgm:prSet>
      <dgm:spPr/>
    </dgm:pt>
  </dgm:ptLst>
  <dgm:cxnLst>
    <dgm:cxn modelId="{1F428229-FB5B-4018-98F8-EEBB747C80DD}" type="presOf" srcId="{88336B1C-37FB-4F53-91E4-06BB97058AB9}" destId="{C1C37710-0780-4014-92C8-CCCA6480F501}" srcOrd="0" destOrd="0" presId="urn:microsoft.com/office/officeart/2005/8/layout/equation2"/>
    <dgm:cxn modelId="{5DF6B03E-5694-4960-A57C-EFA3DBB2BF38}" type="presOf" srcId="{F345D9F7-7215-43C4-AE3C-4BC66C3F8498}" destId="{0D3986AC-2E27-4AE0-9890-0A3CF4F0E5E7}" srcOrd="0" destOrd="0" presId="urn:microsoft.com/office/officeart/2005/8/layout/equation2"/>
    <dgm:cxn modelId="{BB295160-92FC-4B9A-A0D5-A6979F6054BA}" srcId="{FDA9A0C8-D27D-40E4-BB87-BA513AA67BB8}" destId="{1DF987FA-492E-4236-827C-F5007DA28619}" srcOrd="1" destOrd="0" parTransId="{A5E1EB80-84A6-47F4-84BF-D3D0C9F2A3D7}" sibTransId="{17A173E8-A815-4D83-BAC9-767F6C1CF511}"/>
    <dgm:cxn modelId="{D98DDD41-E5F7-4A8E-AF74-CB54A29B3048}" type="presOf" srcId="{FDA9A0C8-D27D-40E4-BB87-BA513AA67BB8}" destId="{EA95C3DD-3A4E-4968-8F7F-9B8ECA0CC03E}" srcOrd="0" destOrd="0" presId="urn:microsoft.com/office/officeart/2005/8/layout/equation2"/>
    <dgm:cxn modelId="{220D4A68-B594-428F-9E7F-CA7AA8F65B82}" type="presOf" srcId="{17A173E8-A815-4D83-BAC9-767F6C1CF511}" destId="{C9E1FD08-2F5C-403C-A976-EF06CD416C7E}" srcOrd="1" destOrd="0" presId="urn:microsoft.com/office/officeart/2005/8/layout/equation2"/>
    <dgm:cxn modelId="{121D6A89-9870-4AA9-8C3F-F80602129FC2}" srcId="{FDA9A0C8-D27D-40E4-BB87-BA513AA67BB8}" destId="{88336B1C-37FB-4F53-91E4-06BB97058AB9}" srcOrd="0" destOrd="0" parTransId="{955C7B0A-1A79-43D2-8503-1F38C37785C9}" sibTransId="{D2DFAFD3-F345-4852-8525-647F4655C08E}"/>
    <dgm:cxn modelId="{3962CE90-4986-4A4C-BEAD-4275E4490527}" type="presOf" srcId="{17A173E8-A815-4D83-BAC9-767F6C1CF511}" destId="{7CCE3506-4216-4D9F-9F88-C02A823481C3}" srcOrd="0" destOrd="0" presId="urn:microsoft.com/office/officeart/2005/8/layout/equation2"/>
    <dgm:cxn modelId="{FEA126B4-97A5-49E5-82A3-9667DA7DCC17}" srcId="{FDA9A0C8-D27D-40E4-BB87-BA513AA67BB8}" destId="{F345D9F7-7215-43C4-AE3C-4BC66C3F8498}" srcOrd="2" destOrd="0" parTransId="{2537062B-534C-439A-83CF-220D4DA9A2DA}" sibTransId="{9F644280-1F13-413C-962C-0E3DA95E3987}"/>
    <dgm:cxn modelId="{312DD1D0-E1E4-4D05-9292-C64BDEE1827E}" type="presOf" srcId="{1DF987FA-492E-4236-827C-F5007DA28619}" destId="{B7C6B92F-6BE1-4DE7-8C0C-0AF478725360}" srcOrd="0" destOrd="0" presId="urn:microsoft.com/office/officeart/2005/8/layout/equation2"/>
    <dgm:cxn modelId="{2FBE49E8-DBDC-4094-BCB3-7CA7DBC7CBBA}" type="presOf" srcId="{D2DFAFD3-F345-4852-8525-647F4655C08E}" destId="{EAC4293C-412B-4FB7-8458-AD97448A06D2}" srcOrd="0" destOrd="0" presId="urn:microsoft.com/office/officeart/2005/8/layout/equation2"/>
    <dgm:cxn modelId="{338D6FC4-8878-4A01-B869-E608B0156DD2}" type="presParOf" srcId="{EA95C3DD-3A4E-4968-8F7F-9B8ECA0CC03E}" destId="{92DA66AA-890A-42C3-9E3E-9CDD85BE89ED}" srcOrd="0" destOrd="0" presId="urn:microsoft.com/office/officeart/2005/8/layout/equation2"/>
    <dgm:cxn modelId="{D8ED976C-9732-409E-B8F4-E82FC07FCB3B}" type="presParOf" srcId="{92DA66AA-890A-42C3-9E3E-9CDD85BE89ED}" destId="{C1C37710-0780-4014-92C8-CCCA6480F501}" srcOrd="0" destOrd="0" presId="urn:microsoft.com/office/officeart/2005/8/layout/equation2"/>
    <dgm:cxn modelId="{866FCA57-3CFF-4B33-BF0D-9423403154CD}" type="presParOf" srcId="{92DA66AA-890A-42C3-9E3E-9CDD85BE89ED}" destId="{C992DFB1-8A40-4E70-81E0-44C76433738B}" srcOrd="1" destOrd="0" presId="urn:microsoft.com/office/officeart/2005/8/layout/equation2"/>
    <dgm:cxn modelId="{0A2453A5-B1C6-49D1-AA4B-3EB091EC1947}" type="presParOf" srcId="{92DA66AA-890A-42C3-9E3E-9CDD85BE89ED}" destId="{EAC4293C-412B-4FB7-8458-AD97448A06D2}" srcOrd="2" destOrd="0" presId="urn:microsoft.com/office/officeart/2005/8/layout/equation2"/>
    <dgm:cxn modelId="{D9DBB8CD-E8AA-4C7E-8FC0-DEC073D8586C}" type="presParOf" srcId="{92DA66AA-890A-42C3-9E3E-9CDD85BE89ED}" destId="{FD95BA38-88B5-40FB-80F2-D285BEA2DCAF}" srcOrd="3" destOrd="0" presId="urn:microsoft.com/office/officeart/2005/8/layout/equation2"/>
    <dgm:cxn modelId="{6A0251F3-201B-4A04-A710-CA1013E3C828}" type="presParOf" srcId="{92DA66AA-890A-42C3-9E3E-9CDD85BE89ED}" destId="{B7C6B92F-6BE1-4DE7-8C0C-0AF478725360}" srcOrd="4" destOrd="0" presId="urn:microsoft.com/office/officeart/2005/8/layout/equation2"/>
    <dgm:cxn modelId="{95C0B95F-DBE6-4EBE-A781-5693FAD22357}" type="presParOf" srcId="{EA95C3DD-3A4E-4968-8F7F-9B8ECA0CC03E}" destId="{7CCE3506-4216-4D9F-9F88-C02A823481C3}" srcOrd="1" destOrd="0" presId="urn:microsoft.com/office/officeart/2005/8/layout/equation2"/>
    <dgm:cxn modelId="{60328912-7559-425C-8EE0-7DE1E163BB9D}" type="presParOf" srcId="{7CCE3506-4216-4D9F-9F88-C02A823481C3}" destId="{C9E1FD08-2F5C-403C-A976-EF06CD416C7E}" srcOrd="0" destOrd="0" presId="urn:microsoft.com/office/officeart/2005/8/layout/equation2"/>
    <dgm:cxn modelId="{676B0A02-352C-45B0-9620-9856BFE47DE2}" type="presParOf" srcId="{EA95C3DD-3A4E-4968-8F7F-9B8ECA0CC03E}" destId="{0D3986AC-2E27-4AE0-9890-0A3CF4F0E5E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37710-0780-4014-92C8-CCCA6480F501}">
      <dsp:nvSpPr>
        <dsp:cNvPr id="0" name=""/>
        <dsp:cNvSpPr/>
      </dsp:nvSpPr>
      <dsp:spPr>
        <a:xfrm>
          <a:off x="1518" y="117306"/>
          <a:ext cx="1358600" cy="13586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b="1" kern="1200" dirty="0"/>
            <a:t>Compound A</a:t>
          </a:r>
        </a:p>
      </dsp:txBody>
      <dsp:txXfrm>
        <a:off x="200480" y="316268"/>
        <a:ext cx="960676" cy="960676"/>
      </dsp:txXfrm>
    </dsp:sp>
    <dsp:sp modelId="{EAC4293C-412B-4FB7-8458-AD97448A06D2}">
      <dsp:nvSpPr>
        <dsp:cNvPr id="0" name=""/>
        <dsp:cNvSpPr/>
      </dsp:nvSpPr>
      <dsp:spPr>
        <a:xfrm>
          <a:off x="286825" y="1586225"/>
          <a:ext cx="787988" cy="787988"/>
        </a:xfrm>
        <a:prstGeom prst="mathPlus">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391273" y="1887552"/>
        <a:ext cx="579092" cy="185334"/>
      </dsp:txXfrm>
    </dsp:sp>
    <dsp:sp modelId="{B7C6B92F-6BE1-4DE7-8C0C-0AF478725360}">
      <dsp:nvSpPr>
        <dsp:cNvPr id="0" name=""/>
        <dsp:cNvSpPr/>
      </dsp:nvSpPr>
      <dsp:spPr>
        <a:xfrm>
          <a:off x="1518" y="2484532"/>
          <a:ext cx="1358600" cy="135860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N" sz="1300" b="1" kern="1200" dirty="0"/>
            <a:t>Compound B</a:t>
          </a:r>
        </a:p>
      </dsp:txBody>
      <dsp:txXfrm>
        <a:off x="200480" y="2683494"/>
        <a:ext cx="960676" cy="960676"/>
      </dsp:txXfrm>
    </dsp:sp>
    <dsp:sp modelId="{7CCE3506-4216-4D9F-9F88-C02A823481C3}">
      <dsp:nvSpPr>
        <dsp:cNvPr id="0" name=""/>
        <dsp:cNvSpPr/>
      </dsp:nvSpPr>
      <dsp:spPr>
        <a:xfrm>
          <a:off x="1557117" y="1727520"/>
          <a:ext cx="417635" cy="505399"/>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N" sz="1100" kern="1200"/>
        </a:p>
      </dsp:txBody>
      <dsp:txXfrm>
        <a:off x="1557117" y="1828600"/>
        <a:ext cx="292345" cy="303239"/>
      </dsp:txXfrm>
    </dsp:sp>
    <dsp:sp modelId="{0D3986AC-2E27-4AE0-9890-0A3CF4F0E5E7}">
      <dsp:nvSpPr>
        <dsp:cNvPr id="0" name=""/>
        <dsp:cNvSpPr/>
      </dsp:nvSpPr>
      <dsp:spPr>
        <a:xfrm>
          <a:off x="2148111" y="974257"/>
          <a:ext cx="1855685" cy="201192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Hybrid SCP Compound</a:t>
          </a:r>
        </a:p>
      </dsp:txBody>
      <dsp:txXfrm>
        <a:off x="2419870" y="1268896"/>
        <a:ext cx="1312167" cy="142264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9E76A-4191-49C1-872C-DE2FFA38270E}" type="datetimeFigureOut">
              <a:rPr lang="en-US" smtClean="0"/>
              <a:pPr/>
              <a:t>3/30/2020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2A47D-3294-485C-8867-6ADFB68740EE}" type="slidenum">
              <a:rPr lang="en-IN" smtClean="0"/>
              <a:pPr/>
              <a:t>‹#›</a:t>
            </a:fld>
            <a:endParaRPr lang="en-IN"/>
          </a:p>
        </p:txBody>
      </p:sp>
    </p:spTree>
    <p:extLst>
      <p:ext uri="{BB962C8B-B14F-4D97-AF65-F5344CB8AC3E}">
        <p14:creationId xmlns:p14="http://schemas.microsoft.com/office/powerpoint/2010/main" val="190090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D3369-34F2-4331-83A9-F2F805927510}" type="slidenum">
              <a:rPr lang="en-US" smtClean="0"/>
              <a:pPr/>
              <a:t>1</a:t>
            </a:fld>
            <a:endParaRPr lang="en-US"/>
          </a:p>
        </p:txBody>
      </p:sp>
    </p:spTree>
    <p:extLst>
      <p:ext uri="{BB962C8B-B14F-4D97-AF65-F5344CB8AC3E}">
        <p14:creationId xmlns:p14="http://schemas.microsoft.com/office/powerpoint/2010/main" val="392332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52C5C6-A530-44C1-B09A-1BF2C15CB046}" type="slidenum">
              <a:rPr lang="en-US" smtClean="0"/>
              <a:pPr/>
              <a:t>10</a:t>
            </a:fld>
            <a:endParaRPr lang="en-US" dirty="0"/>
          </a:p>
        </p:txBody>
      </p:sp>
    </p:spTree>
    <p:extLst>
      <p:ext uri="{BB962C8B-B14F-4D97-AF65-F5344CB8AC3E}">
        <p14:creationId xmlns:p14="http://schemas.microsoft.com/office/powerpoint/2010/main" val="389684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52C5C6-A530-44C1-B09A-1BF2C15CB046}" type="slidenum">
              <a:rPr lang="en-US" smtClean="0"/>
              <a:pPr/>
              <a:t>11</a:t>
            </a:fld>
            <a:endParaRPr lang="en-US" dirty="0"/>
          </a:p>
        </p:txBody>
      </p:sp>
    </p:spTree>
    <p:extLst>
      <p:ext uri="{BB962C8B-B14F-4D97-AF65-F5344CB8AC3E}">
        <p14:creationId xmlns:p14="http://schemas.microsoft.com/office/powerpoint/2010/main" val="66306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D3369-34F2-4331-83A9-F2F805927510}" type="slidenum">
              <a:rPr lang="en-US" smtClean="0"/>
              <a:pPr/>
              <a:t>19</a:t>
            </a:fld>
            <a:endParaRPr lang="en-US"/>
          </a:p>
        </p:txBody>
      </p:sp>
    </p:spTree>
    <p:extLst>
      <p:ext uri="{BB962C8B-B14F-4D97-AF65-F5344CB8AC3E}">
        <p14:creationId xmlns:p14="http://schemas.microsoft.com/office/powerpoint/2010/main" val="3400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D366B9B-8B1B-4520-9A3F-D7654184F792}" type="datetime1">
              <a:rPr lang="en-US" smtClean="0"/>
              <a:pPr/>
              <a:t>3/30/2020</a:t>
            </a:fld>
            <a:endParaRPr lang="en-US"/>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D70A66B-25EC-43A1-A5F0-E6C74D64E486}" type="datetime1">
              <a:rPr lang="en-US" smtClean="0"/>
              <a:pPr/>
              <a:t>3/30/2020</a:t>
            </a:fld>
            <a:endParaRPr lang="en-US"/>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92D642E-39AE-4779-ADBA-468F2293913B}" type="datetime1">
              <a:rPr lang="en-US" smtClean="0"/>
              <a:pPr/>
              <a:t>3/30/2020</a:t>
            </a:fld>
            <a:endParaRPr lang="en-US"/>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3851FA7-663F-4B04-9969-2596F01878FE}" type="datetime1">
              <a:rPr lang="en-US" smtClean="0"/>
              <a:pPr/>
              <a:t>3/30/2020</a:t>
            </a:fld>
            <a:endParaRPr lang="en-US"/>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50C4358-3603-466F-86E0-178CEC71C14C}" type="datetime1">
              <a:rPr lang="en-US" smtClean="0"/>
              <a:pPr/>
              <a:t>3/30/2020</a:t>
            </a:fld>
            <a:endParaRPr lang="en-US"/>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D54DB70-BE9E-41A3-80BC-F358AFB51F7A}" type="datetime1">
              <a:rPr lang="en-US" smtClean="0"/>
              <a:pPr/>
              <a:t>3/30/2020</a:t>
            </a:fld>
            <a:endParaRPr lang="en-US"/>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E4ADFC0-8906-4D5B-9A67-E3AF073C8B27}" type="datetime1">
              <a:rPr lang="en-US" smtClean="0"/>
              <a:pPr/>
              <a:t>3/30/2020</a:t>
            </a:fld>
            <a:endParaRPr lang="en-US"/>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47F2D35-F754-4951-95FB-086C629C7AD1}" type="datetime1">
              <a:rPr lang="en-US" smtClean="0"/>
              <a:pPr/>
              <a:t>3/30/2020</a:t>
            </a:fld>
            <a:endParaRPr lang="en-US"/>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01D3902-4ADD-4585-8822-3F9344CB0667}" type="datetime1">
              <a:rPr lang="en-US" smtClean="0"/>
              <a:pPr/>
              <a:t>3/30/2020</a:t>
            </a:fld>
            <a:endParaRPr lang="en-US"/>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5B9F594-3F6F-4A3E-AB73-1B760329351E}" type="datetime1">
              <a:rPr lang="en-US" smtClean="0"/>
              <a:pPr/>
              <a:t>3/30/2020</a:t>
            </a:fld>
            <a:endParaRPr lang="en-US"/>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F1B9A51-61A9-478D-80E0-59A284040EA4}" type="datetime1">
              <a:rPr lang="en-US" smtClean="0"/>
              <a:pPr/>
              <a:t>3/30/2020</a:t>
            </a:fld>
            <a:endParaRPr lang="en-US"/>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387BFA6B-BC8F-4C59-A14A-0CDEA291B0B3}" type="datetime1">
              <a:rPr lang="en-US" smtClean="0"/>
              <a:pPr/>
              <a:t>3/30/2020</a:t>
            </a:fld>
            <a:endParaRPr lang="en-US"/>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B6F15528-21DE-4FAA-801E-634DDDAF4B2B}"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kechargemedica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takechargemedica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takechargemedical.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ars/index.html" TargetMode="External"/><Relationship Id="rId2" Type="http://schemas.openxmlformats.org/officeDocument/2006/relationships/hyperlink" Target="https://www.cdc.gov/coronavirus/mers/index.html" TargetMode="External"/><Relationship Id="rId1" Type="http://schemas.openxmlformats.org/officeDocument/2006/relationships/slideLayout" Target="../slideLayouts/slideLayout12.xml"/><Relationship Id="rId5" Type="http://schemas.openxmlformats.org/officeDocument/2006/relationships/hyperlink" Target="http://www.takechargemedical.com/" TargetMode="External"/><Relationship Id="rId4" Type="http://schemas.openxmlformats.org/officeDocument/2006/relationships/hyperlink" Target="https://www.cdc.gov/coronavirus/2019-ncov/specific-groups/high-risk-complication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akechargemedical.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www.gapsos.com/"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gapsos.com/"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takechargemedical.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exusalliancebiopharma.com/product/books.php" TargetMode="External"/><Relationship Id="rId2" Type="http://schemas.openxmlformats.org/officeDocument/2006/relationships/hyperlink" Target="http://www.nexusalliancebiopharma.com/articles.php" TargetMode="External"/><Relationship Id="rId1" Type="http://schemas.openxmlformats.org/officeDocument/2006/relationships/slideLayout" Target="../slideLayouts/slideLayout2.xml"/><Relationship Id="rId5" Type="http://schemas.openxmlformats.org/officeDocument/2006/relationships/hyperlink" Target="http://www.takechargemedical.com/" TargetMode="External"/><Relationship Id="rId4" Type="http://schemas.openxmlformats.org/officeDocument/2006/relationships/hyperlink" Target="mailto:timothy.Allen@TakeChargeMedical.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takechargemedical.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www.takechargemedical.co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www.takechargemedic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92" y="2511551"/>
            <a:ext cx="9144000" cy="381001"/>
          </a:xfrm>
        </p:spPr>
        <p:txBody>
          <a:bodyPr>
            <a:normAutofit fontScale="90000"/>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br>
              <a:rPr lang="en-US" sz="3600" dirty="0">
                <a:solidFill>
                  <a:schemeClr val="tx2">
                    <a:lumMod val="50000"/>
                  </a:schemeClr>
                </a:solidFill>
              </a:rPr>
            </a:br>
            <a:br>
              <a:rPr lang="en-US" sz="3600" dirty="0">
                <a:solidFill>
                  <a:schemeClr val="tx2">
                    <a:lumMod val="50000"/>
                  </a:schemeClr>
                </a:solidFill>
              </a:rPr>
            </a:br>
            <a:r>
              <a:rPr lang="en-US" sz="3600" dirty="0">
                <a:solidFill>
                  <a:schemeClr val="tx2">
                    <a:lumMod val="50000"/>
                  </a:schemeClr>
                </a:solidFill>
              </a:rPr>
              <a:t>Global Allied Pharmaceuticals, LLC.</a:t>
            </a:r>
            <a:br>
              <a:rPr lang="en-US" sz="3600" dirty="0">
                <a:solidFill>
                  <a:schemeClr val="tx2">
                    <a:lumMod val="50000"/>
                  </a:schemeClr>
                </a:solidFill>
              </a:rPr>
            </a:br>
            <a:r>
              <a:rPr lang="en-US" sz="2400" i="1" dirty="0">
                <a:solidFill>
                  <a:srgbClr val="FF0000"/>
                </a:solidFill>
              </a:rPr>
              <a:t>Innovation, Research,  and Technology in </a:t>
            </a:r>
            <a:br>
              <a:rPr lang="en-US" sz="2400" i="1" dirty="0">
                <a:solidFill>
                  <a:srgbClr val="FF0000"/>
                </a:solidFill>
              </a:rPr>
            </a:br>
            <a:r>
              <a:rPr lang="en-US" sz="2800" i="1" dirty="0">
                <a:solidFill>
                  <a:srgbClr val="FF0000"/>
                </a:solidFill>
              </a:rPr>
              <a:t>Biopharmaceuticals.</a:t>
            </a:r>
            <a:br>
              <a:rPr lang="en-US" sz="3600" dirty="0">
                <a:solidFill>
                  <a:schemeClr val="tx2">
                    <a:lumMod val="50000"/>
                  </a:schemeClr>
                </a:solidFill>
              </a:rPr>
            </a:br>
            <a:endParaRPr lang="en-US" sz="3600" dirty="0">
              <a:solidFill>
                <a:srgbClr val="0070C0"/>
              </a:solidFill>
            </a:endParaRPr>
          </a:p>
        </p:txBody>
      </p:sp>
      <p:sp>
        <p:nvSpPr>
          <p:cNvPr id="4" name="TextBox 3"/>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3"/>
              </a:rPr>
              <a:t>www.takechargemedical.com</a:t>
            </a:r>
            <a:r>
              <a:rPr lang="en-US" sz="1600" b="1" dirty="0">
                <a:solidFill>
                  <a:srgbClr val="FF0000"/>
                </a:solidFill>
              </a:rPr>
              <a:t>                               www.Nexusalliancebiopharma.com</a:t>
            </a:r>
            <a:r>
              <a:rPr lang="en-US" dirty="0">
                <a:solidFill>
                  <a:srgbClr val="FF0000"/>
                </a:solidFill>
              </a:rPr>
              <a:t> </a:t>
            </a:r>
          </a:p>
        </p:txBody>
      </p:sp>
      <p:pic>
        <p:nvPicPr>
          <p:cNvPr id="1026" name="Picture 2" descr="https://www.gapsos.com/images/logo-tw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383" y="1513332"/>
            <a:ext cx="264795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67" y="2667066"/>
            <a:ext cx="10517166" cy="666750"/>
          </a:xfrm>
        </p:spPr>
        <p:txBody>
          <a:bodyPr>
            <a:normAutofit/>
          </a:bodyPr>
          <a:lstStyle/>
          <a:p>
            <a:r>
              <a:rPr lang="en-US" sz="2800" dirty="0"/>
              <a:t>Dissolution dissolved in 5 minutes</a:t>
            </a:r>
          </a:p>
        </p:txBody>
      </p:sp>
      <p:pic>
        <p:nvPicPr>
          <p:cNvPr id="9" name="Content Placeholder 3" descr="C:\Users\Innovation #1\AppData\Local\Microsoft\Windows\Temporary Internet Files\Content.Word\IMG_2063.jpg"/>
          <p:cNvPicPr>
            <a:picLocks noGrp="1"/>
          </p:cNvPicPr>
          <p:nvPr>
            <p:ph idx="4294967295"/>
          </p:nvPr>
        </p:nvPicPr>
        <p:blipFill>
          <a:blip r:embed="rId3" cstate="print"/>
          <a:srcRect l="5224" r="5224"/>
          <a:stretch>
            <a:fillRect/>
          </a:stretch>
        </p:blipFill>
        <p:spPr bwMode="auto">
          <a:xfrm rot="10800000">
            <a:off x="753907" y="726538"/>
            <a:ext cx="7581900" cy="1676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53419" y="3413760"/>
            <a:ext cx="2409825" cy="2362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363244" y="3413760"/>
            <a:ext cx="1599406" cy="2362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934869" y="3413760"/>
            <a:ext cx="1676400" cy="2362200"/>
          </a:xfrm>
          <a:prstGeom prst="rect">
            <a:avLst/>
          </a:prstGeom>
          <a:noFill/>
          <a:ln w="9525">
            <a:noFill/>
            <a:miter lim="800000"/>
            <a:headEnd/>
            <a:tailEnd/>
          </a:ln>
        </p:spPr>
      </p:pic>
      <p:sp>
        <p:nvSpPr>
          <p:cNvPr id="8" name="TextBox 7"/>
          <p:cNvSpPr txBox="1"/>
          <p:nvPr/>
        </p:nvSpPr>
        <p:spPr>
          <a:xfrm>
            <a:off x="861317" y="4304300"/>
            <a:ext cx="1447800" cy="369332"/>
          </a:xfrm>
          <a:prstGeom prst="rect">
            <a:avLst/>
          </a:prstGeom>
          <a:noFill/>
        </p:spPr>
        <p:txBody>
          <a:bodyPr wrap="square" rtlCol="0">
            <a:spAutoFit/>
          </a:bodyPr>
          <a:lstStyle/>
          <a:p>
            <a:r>
              <a:rPr lang="en-US" dirty="0"/>
              <a:t>Time</a:t>
            </a:r>
          </a:p>
        </p:txBody>
      </p:sp>
      <p:cxnSp>
        <p:nvCxnSpPr>
          <p:cNvPr id="10" name="Straight Arrow Connector 9"/>
          <p:cNvCxnSpPr/>
          <p:nvPr/>
        </p:nvCxnSpPr>
        <p:spPr>
          <a:xfrm flipV="1">
            <a:off x="2577208" y="4325964"/>
            <a:ext cx="46482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553200" y="4478364"/>
            <a:ext cx="1120820" cy="369332"/>
          </a:xfrm>
          <a:prstGeom prst="rect">
            <a:avLst/>
          </a:prstGeom>
          <a:noFill/>
        </p:spPr>
        <p:txBody>
          <a:bodyPr wrap="none" rtlCol="0">
            <a:spAutoFit/>
          </a:bodyPr>
          <a:lstStyle/>
          <a:p>
            <a:r>
              <a:rPr lang="en-US" dirty="0">
                <a:solidFill>
                  <a:schemeClr val="bg1"/>
                </a:solidFill>
              </a:rPr>
              <a:t>5 minutes</a:t>
            </a:r>
          </a:p>
        </p:txBody>
      </p:sp>
      <p:sp>
        <p:nvSpPr>
          <p:cNvPr id="3" name="Rectangle 2"/>
          <p:cNvSpPr/>
          <p:nvPr/>
        </p:nvSpPr>
        <p:spPr>
          <a:xfrm>
            <a:off x="0" y="92921"/>
            <a:ext cx="8915400" cy="584775"/>
          </a:xfrm>
          <a:prstGeom prst="rect">
            <a:avLst/>
          </a:prstGeom>
        </p:spPr>
        <p:txBody>
          <a:bodyPr wrap="square">
            <a:spAutoFit/>
          </a:bodyPr>
          <a:lstStyle/>
          <a:p>
            <a:pPr algn="ctr"/>
            <a:r>
              <a:rPr lang="en-US" sz="3200" b="1" dirty="0">
                <a:solidFill>
                  <a:srgbClr val="FF0000"/>
                </a:solidFill>
              </a:rPr>
              <a:t>Particle stability </a:t>
            </a:r>
          </a:p>
        </p:txBody>
      </p:sp>
      <p:sp>
        <p:nvSpPr>
          <p:cNvPr id="11" name="TextBox 10"/>
          <p:cNvSpPr txBox="1"/>
          <p:nvPr/>
        </p:nvSpPr>
        <p:spPr>
          <a:xfrm>
            <a:off x="5887152" y="2460433"/>
            <a:ext cx="2496372" cy="369332"/>
          </a:xfrm>
          <a:prstGeom prst="rect">
            <a:avLst/>
          </a:prstGeom>
          <a:noFill/>
        </p:spPr>
        <p:txBody>
          <a:bodyPr wrap="none" rtlCol="0">
            <a:spAutoFit/>
          </a:bodyPr>
          <a:lstStyle/>
          <a:p>
            <a:r>
              <a:rPr lang="en-US" dirty="0"/>
              <a:t>Stable  at 3.5 and 7.2 pH</a:t>
            </a:r>
          </a:p>
        </p:txBody>
      </p:sp>
      <p:sp>
        <p:nvSpPr>
          <p:cNvPr id="5" name="Slide Number Placeholder 4"/>
          <p:cNvSpPr>
            <a:spLocks noGrp="1"/>
          </p:cNvSpPr>
          <p:nvPr>
            <p:ph type="sldNum" idx="12"/>
          </p:nvPr>
        </p:nvSpPr>
        <p:spPr/>
        <p:txBody>
          <a:bodyPr/>
          <a:lstStyle/>
          <a:p>
            <a:fld id="{B6F15528-21DE-4FAA-801E-634DDDAF4B2B}" type="slidenum">
              <a:rPr lang="en-US" smtClean="0"/>
              <a:pPr/>
              <a:t>10</a:t>
            </a:fld>
            <a:endParaRPr lang="en-US"/>
          </a:p>
        </p:txBody>
      </p:sp>
      <p:sp>
        <p:nvSpPr>
          <p:cNvPr id="14" name="TextBox 13"/>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7"/>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247151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81600" y="1310640"/>
            <a:ext cx="1645259" cy="369332"/>
          </a:xfrm>
          <a:prstGeom prst="rect">
            <a:avLst/>
          </a:prstGeom>
        </p:spPr>
        <p:txBody>
          <a:bodyPr wrap="none">
            <a:spAutoFit/>
          </a:bodyPr>
          <a:lstStyle/>
          <a:p>
            <a:r>
              <a:rPr lang="en-US" dirty="0"/>
              <a:t>Sterile filtration</a:t>
            </a:r>
          </a:p>
        </p:txBody>
      </p:sp>
      <p:pic>
        <p:nvPicPr>
          <p:cNvPr id="9" name="Picture 8" descr="C:\Users\Innovation #1\AppData\Local\Microsoft\Windows\Temporary Internet Files\Content.Word\IMG_2074.jpg"/>
          <p:cNvPicPr/>
          <p:nvPr/>
        </p:nvPicPr>
        <p:blipFill>
          <a:blip r:embed="rId3" cstate="print"/>
          <a:srcRect l="9615" t="29217" r="24199" b="39637"/>
          <a:stretch>
            <a:fillRect/>
          </a:stretch>
        </p:blipFill>
        <p:spPr bwMode="auto">
          <a:xfrm rot="5400000">
            <a:off x="4986862" y="2133938"/>
            <a:ext cx="2541362" cy="2151888"/>
          </a:xfrm>
          <a:prstGeom prst="rect">
            <a:avLst/>
          </a:prstGeom>
          <a:noFill/>
          <a:ln w="9525">
            <a:noFill/>
            <a:miter lim="800000"/>
            <a:headEnd/>
            <a:tailEnd/>
          </a:ln>
        </p:spPr>
      </p:pic>
      <p:sp>
        <p:nvSpPr>
          <p:cNvPr id="10" name="TextBox 9"/>
          <p:cNvSpPr txBox="1"/>
          <p:nvPr/>
        </p:nvSpPr>
        <p:spPr>
          <a:xfrm>
            <a:off x="762000" y="2133600"/>
            <a:ext cx="3048000" cy="1754326"/>
          </a:xfrm>
          <a:prstGeom prst="rect">
            <a:avLst/>
          </a:prstGeom>
          <a:noFill/>
        </p:spPr>
        <p:txBody>
          <a:bodyPr wrap="square" rtlCol="0">
            <a:spAutoFit/>
          </a:bodyPr>
          <a:lstStyle/>
          <a:p>
            <a:r>
              <a:rPr lang="en-US" dirty="0"/>
              <a:t>1.There is no loss of drug at final step of sterile filtration step.</a:t>
            </a:r>
          </a:p>
          <a:p>
            <a:r>
              <a:rPr lang="en-US" dirty="0"/>
              <a:t>2. A pilot scale preparation of five liters has been evaluated</a:t>
            </a:r>
          </a:p>
          <a:p>
            <a:r>
              <a:rPr lang="en-US" dirty="0"/>
              <a:t>for validation.</a:t>
            </a:r>
          </a:p>
        </p:txBody>
      </p:sp>
      <p:sp>
        <p:nvSpPr>
          <p:cNvPr id="3" name="TextBox 2"/>
          <p:cNvSpPr txBox="1"/>
          <p:nvPr/>
        </p:nvSpPr>
        <p:spPr>
          <a:xfrm>
            <a:off x="762000" y="182880"/>
            <a:ext cx="7952232" cy="584775"/>
          </a:xfrm>
          <a:prstGeom prst="rect">
            <a:avLst/>
          </a:prstGeom>
          <a:noFill/>
        </p:spPr>
        <p:txBody>
          <a:bodyPr wrap="square" rtlCol="0">
            <a:spAutoFit/>
          </a:bodyPr>
          <a:lstStyle/>
          <a:p>
            <a:pPr algn="ctr"/>
            <a:r>
              <a:rPr lang="en-US" sz="3200" b="1" dirty="0">
                <a:solidFill>
                  <a:srgbClr val="FF0000"/>
                </a:solidFill>
              </a:rPr>
              <a:t>Terminal Sterilization</a:t>
            </a:r>
            <a:endParaRPr lang="en-US" sz="3200" dirty="0"/>
          </a:p>
        </p:txBody>
      </p:sp>
      <p:sp>
        <p:nvSpPr>
          <p:cNvPr id="2" name="Slide Number Placeholder 1"/>
          <p:cNvSpPr>
            <a:spLocks noGrp="1"/>
          </p:cNvSpPr>
          <p:nvPr>
            <p:ph type="sldNum" idx="12"/>
          </p:nvPr>
        </p:nvSpPr>
        <p:spPr/>
        <p:txBody>
          <a:bodyPr/>
          <a:lstStyle/>
          <a:p>
            <a:fld id="{B6F15528-21DE-4FAA-801E-634DDDAF4B2B}" type="slidenum">
              <a:rPr lang="en-US" smtClean="0"/>
              <a:pPr/>
              <a:t>11</a:t>
            </a:fld>
            <a:endParaRPr lang="en-US"/>
          </a:p>
        </p:txBody>
      </p:sp>
      <p:sp>
        <p:nvSpPr>
          <p:cNvPr id="11" name="TextBox 10"/>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4"/>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234650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Science</a:t>
            </a:r>
          </a:p>
        </p:txBody>
      </p:sp>
      <p:sp>
        <p:nvSpPr>
          <p:cNvPr id="3" name="Text Placeholder 2"/>
          <p:cNvSpPr>
            <a:spLocks noGrp="1"/>
          </p:cNvSpPr>
          <p:nvPr>
            <p:ph type="body" idx="1"/>
          </p:nvPr>
        </p:nvSpPr>
        <p:spPr/>
        <p:txBody>
          <a:bodyPr/>
          <a:lstStyle/>
          <a:p>
            <a:pPr marL="114300" indent="0">
              <a:buNone/>
            </a:pPr>
            <a:r>
              <a:rPr lang="en-US" b="1" dirty="0"/>
              <a:t>Research History – (History of company) – milestones (patents awarded, etc.)</a:t>
            </a:r>
          </a:p>
          <a:p>
            <a:pPr marL="114300" indent="0">
              <a:buNone/>
            </a:pPr>
            <a:endParaRPr lang="en-US" b="1" dirty="0"/>
          </a:p>
          <a:p>
            <a:pPr marL="114300" indent="0">
              <a:buNone/>
            </a:pPr>
            <a:r>
              <a:rPr lang="en-US" b="1" dirty="0"/>
              <a:t>Key studies milestones</a:t>
            </a:r>
          </a:p>
        </p:txBody>
      </p:sp>
      <p:sp>
        <p:nvSpPr>
          <p:cNvPr id="4" name="Slide Number Placeholder 3"/>
          <p:cNvSpPr>
            <a:spLocks noGrp="1"/>
          </p:cNvSpPr>
          <p:nvPr>
            <p:ph type="sldNum" idx="12"/>
          </p:nvPr>
        </p:nvSpPr>
        <p:spPr/>
        <p:txBody>
          <a:bodyPr/>
          <a:lstStyle/>
          <a:p>
            <a:fld id="{B6F15528-21DE-4FAA-801E-634DDDAF4B2B}" type="slidenum">
              <a:rPr lang="en-US" smtClean="0"/>
              <a:pPr/>
              <a:t>12</a:t>
            </a:fld>
            <a:endParaRPr lang="en-US"/>
          </a:p>
        </p:txBody>
      </p:sp>
      <p:sp>
        <p:nvSpPr>
          <p:cNvPr id="5" name="TextBox 4"/>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36174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Coronavirus- Background</a:t>
            </a:r>
          </a:p>
        </p:txBody>
      </p:sp>
      <p:sp>
        <p:nvSpPr>
          <p:cNvPr id="3" name="Text Placeholder 2"/>
          <p:cNvSpPr>
            <a:spLocks noGrp="1"/>
          </p:cNvSpPr>
          <p:nvPr>
            <p:ph type="body" sz="quarter" idx="10"/>
          </p:nvPr>
        </p:nvSpPr>
        <p:spPr/>
        <p:txBody>
          <a:bodyPr/>
          <a:lstStyle/>
          <a:p>
            <a:pPr algn="just"/>
            <a:r>
              <a:rPr lang="en-US" sz="2800" dirty="0"/>
              <a:t>COVID-19 is caused by a coronavirus</a:t>
            </a:r>
          </a:p>
          <a:p>
            <a:pPr algn="just"/>
            <a:r>
              <a:rPr lang="en-US" sz="2800" dirty="0"/>
              <a:t>Rarely, animal coronaviruses can infect people and then spread between people such as with </a:t>
            </a:r>
            <a:r>
              <a:rPr lang="en-US" sz="2800" u="sng" dirty="0">
                <a:hlinkClick r:id="rId2"/>
              </a:rPr>
              <a:t>MERS-</a:t>
            </a:r>
            <a:r>
              <a:rPr lang="en-US" sz="2800" u="sng" dirty="0" err="1">
                <a:hlinkClick r:id="rId2"/>
              </a:rPr>
              <a:t>CoV</a:t>
            </a:r>
            <a:r>
              <a:rPr lang="en-US" sz="2800" dirty="0"/>
              <a:t>, </a:t>
            </a:r>
            <a:r>
              <a:rPr lang="en-US" sz="2800" u="sng" dirty="0">
                <a:hlinkClick r:id="rId3"/>
              </a:rPr>
              <a:t>SARS-</a:t>
            </a:r>
            <a:r>
              <a:rPr lang="en-US" sz="2800" u="sng" dirty="0" err="1">
                <a:hlinkClick r:id="rId3"/>
              </a:rPr>
              <a:t>CoV</a:t>
            </a:r>
            <a:r>
              <a:rPr lang="en-US" sz="2800" dirty="0"/>
              <a:t>, and now with this new virus (named SARS-CoV-2).</a:t>
            </a:r>
          </a:p>
          <a:p>
            <a:pPr algn="just"/>
            <a:r>
              <a:rPr lang="en-US" sz="2800" dirty="0"/>
              <a:t>The complete clinical picture with regard to COVID-19 is not fully known.</a:t>
            </a:r>
          </a:p>
          <a:p>
            <a:pPr algn="just"/>
            <a:r>
              <a:rPr lang="en-US" sz="2800" dirty="0"/>
              <a:t>Older people and people of all ages with severe chronic medical conditions — like heart disease, lung disease and diabetes, for example — seem to be at </a:t>
            </a:r>
            <a:r>
              <a:rPr lang="en-US" sz="2800" dirty="0">
                <a:hlinkClick r:id="rId4"/>
              </a:rPr>
              <a:t>higher risk of developing serious COVID-19 illness</a:t>
            </a:r>
            <a:endParaRPr lang="en-US" sz="2800" dirty="0"/>
          </a:p>
        </p:txBody>
      </p:sp>
      <p:sp>
        <p:nvSpPr>
          <p:cNvPr id="5" name="TextBox 4"/>
          <p:cNvSpPr txBox="1"/>
          <p:nvPr/>
        </p:nvSpPr>
        <p:spPr>
          <a:xfrm>
            <a:off x="337625" y="6208410"/>
            <a:ext cx="8314006" cy="369332"/>
          </a:xfrm>
          <a:prstGeom prst="rect">
            <a:avLst/>
          </a:prstGeom>
          <a:noFill/>
        </p:spPr>
        <p:txBody>
          <a:bodyPr wrap="square" rtlCol="0">
            <a:spAutoFit/>
          </a:bodyPr>
          <a:lstStyle/>
          <a:p>
            <a:r>
              <a:rPr lang="en-US" sz="1600" b="1" dirty="0">
                <a:solidFill>
                  <a:srgbClr val="FF0000"/>
                </a:solidFill>
                <a:hlinkClick r:id="rId5"/>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30865314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172200"/>
          </a:xfrm>
          <a:prstGeom prst="rect">
            <a:avLst/>
          </a:prstGeom>
          <a:noFill/>
          <a:ln w="9525">
            <a:noFill/>
            <a:miter lim="800000"/>
            <a:headEnd/>
            <a:tailEnd/>
          </a:ln>
          <a:effectLst/>
        </p:spPr>
      </p:pic>
      <p:sp>
        <p:nvSpPr>
          <p:cNvPr id="6" name="TextBox 5"/>
          <p:cNvSpPr txBox="1"/>
          <p:nvPr/>
        </p:nvSpPr>
        <p:spPr>
          <a:xfrm>
            <a:off x="365760" y="6306884"/>
            <a:ext cx="8314006" cy="369332"/>
          </a:xfrm>
          <a:prstGeom prst="rect">
            <a:avLst/>
          </a:prstGeom>
          <a:noFill/>
        </p:spPr>
        <p:txBody>
          <a:bodyPr wrap="square" rtlCol="0">
            <a:spAutoFit/>
          </a:bodyPr>
          <a:lstStyle/>
          <a:p>
            <a:r>
              <a:rPr lang="en-US" sz="1600" b="1" dirty="0">
                <a:solidFill>
                  <a:srgbClr val="FF0000"/>
                </a:solidFill>
                <a:hlinkClick r:id="rId3"/>
              </a:rPr>
              <a:t>www.takechargemedical.com</a:t>
            </a:r>
            <a:r>
              <a:rPr lang="en-US" sz="1600" b="1" dirty="0">
                <a:solidFill>
                  <a:srgbClr val="FF0000"/>
                </a:solidFill>
              </a:rPr>
              <a:t>                               www.Nexusalliancebiopharma.com</a:t>
            </a:r>
            <a:r>
              <a:rPr lang="en-US" dirty="0">
                <a:solidFill>
                  <a:srgbClr val="FF00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Clinical Studies</a:t>
            </a:r>
          </a:p>
        </p:txBody>
      </p:sp>
      <p:sp>
        <p:nvSpPr>
          <p:cNvPr id="3" name="Text Placeholder 2"/>
          <p:cNvSpPr>
            <a:spLocks noGrp="1"/>
          </p:cNvSpPr>
          <p:nvPr>
            <p:ph type="body" sz="quarter" idx="10"/>
          </p:nvPr>
        </p:nvSpPr>
        <p:spPr/>
        <p:txBody>
          <a:bodyPr/>
          <a:lstStyle/>
          <a:p>
            <a:r>
              <a:rPr lang="en-US" dirty="0"/>
              <a:t>World Health Organization (WHO) announced a large global trial, called SOLIDARITY, to find out whether any can treat infections with the new corona virus.</a:t>
            </a:r>
          </a:p>
          <a:p>
            <a:pPr>
              <a:buNone/>
            </a:pPr>
            <a:endParaRPr lang="en-US" dirty="0"/>
          </a:p>
          <a:p>
            <a:r>
              <a:rPr lang="en-US" dirty="0"/>
              <a:t>Drugs under trial</a:t>
            </a:r>
          </a:p>
          <a:p>
            <a:pPr>
              <a:buFont typeface="Wingdings" pitchFamily="2" charset="2"/>
              <a:buChar char="ü"/>
            </a:pPr>
            <a:r>
              <a:rPr lang="en-US" sz="2400" dirty="0" err="1"/>
              <a:t>Remdesivir</a:t>
            </a:r>
            <a:endParaRPr lang="en-US" sz="2400" dirty="0"/>
          </a:p>
          <a:p>
            <a:pPr>
              <a:buFont typeface="Wingdings" pitchFamily="2" charset="2"/>
              <a:buChar char="ü"/>
            </a:pPr>
            <a:r>
              <a:rPr lang="en-US" sz="2400" dirty="0" err="1"/>
              <a:t>Choloroquine</a:t>
            </a:r>
            <a:r>
              <a:rPr lang="en-US" sz="2400" dirty="0"/>
              <a:t>/</a:t>
            </a:r>
            <a:r>
              <a:rPr lang="en-US" sz="2400" dirty="0" err="1"/>
              <a:t>Hydroxychloroquirine</a:t>
            </a:r>
            <a:endParaRPr lang="en-US" sz="2400" dirty="0"/>
          </a:p>
          <a:p>
            <a:pPr>
              <a:buFont typeface="Wingdings" pitchFamily="2" charset="2"/>
              <a:buChar char="ü"/>
            </a:pPr>
            <a:r>
              <a:rPr lang="en-US" sz="2400" dirty="0" err="1"/>
              <a:t>Ritonavir</a:t>
            </a:r>
            <a:r>
              <a:rPr lang="en-US" sz="2400" dirty="0"/>
              <a:t>/</a:t>
            </a:r>
            <a:r>
              <a:rPr lang="en-US" sz="2400" dirty="0" err="1"/>
              <a:t>lopinavir</a:t>
            </a:r>
            <a:endParaRPr lang="en-US" sz="2400" dirty="0"/>
          </a:p>
          <a:p>
            <a:pPr>
              <a:buFont typeface="Wingdings" pitchFamily="2" charset="2"/>
              <a:buChar char="ü"/>
            </a:pPr>
            <a:r>
              <a:rPr lang="en-US" sz="2400" dirty="0"/>
              <a:t>Beta Interferon</a:t>
            </a:r>
          </a:p>
        </p:txBody>
      </p:sp>
      <p:sp>
        <p:nvSpPr>
          <p:cNvPr id="5" name="TextBox 4"/>
          <p:cNvSpPr txBox="1"/>
          <p:nvPr/>
        </p:nvSpPr>
        <p:spPr>
          <a:xfrm>
            <a:off x="492370" y="6053665"/>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14298937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COVID-19- Current available treatments</a:t>
            </a:r>
            <a:br>
              <a:rPr lang="en-US" sz="3200" b="1" dirty="0">
                <a:solidFill>
                  <a:srgbClr val="FF0000"/>
                </a:solidFill>
              </a:rPr>
            </a:br>
            <a:endParaRPr lang="en-US" sz="3200" b="1" dirty="0">
              <a:solidFill>
                <a:srgbClr val="FF0000"/>
              </a:solidFill>
            </a:endParaRPr>
          </a:p>
        </p:txBody>
      </p:sp>
      <p:sp>
        <p:nvSpPr>
          <p:cNvPr id="3" name="Text Placeholder 2"/>
          <p:cNvSpPr>
            <a:spLocks noGrp="1"/>
          </p:cNvSpPr>
          <p:nvPr>
            <p:ph type="body" sz="quarter" idx="10"/>
          </p:nvPr>
        </p:nvSpPr>
        <p:spPr>
          <a:xfrm>
            <a:off x="282526" y="1594432"/>
            <a:ext cx="8382000" cy="4193720"/>
          </a:xfrm>
        </p:spPr>
        <p:txBody>
          <a:bodyPr>
            <a:normAutofit/>
          </a:bodyPr>
          <a:lstStyle/>
          <a:p>
            <a:pPr algn="just"/>
            <a:r>
              <a:rPr lang="en-US" dirty="0"/>
              <a:t>Anti-</a:t>
            </a:r>
            <a:r>
              <a:rPr lang="en-US" dirty="0" err="1"/>
              <a:t>virals</a:t>
            </a:r>
            <a:r>
              <a:rPr lang="en-US" dirty="0"/>
              <a:t> like </a:t>
            </a:r>
            <a:r>
              <a:rPr lang="en-US" dirty="0">
                <a:latin typeface="+mj-lt"/>
              </a:rPr>
              <a:t>ribavirin, </a:t>
            </a:r>
            <a:r>
              <a:rPr lang="en-US" dirty="0" err="1">
                <a:latin typeface="+mj-lt"/>
              </a:rPr>
              <a:t>penciclovir</a:t>
            </a:r>
            <a:r>
              <a:rPr lang="en-US" dirty="0">
                <a:latin typeface="+mj-lt"/>
              </a:rPr>
              <a:t>, </a:t>
            </a:r>
            <a:r>
              <a:rPr lang="en-US" dirty="0" err="1">
                <a:latin typeface="+mj-lt"/>
              </a:rPr>
              <a:t>nitazoxanide</a:t>
            </a:r>
            <a:r>
              <a:rPr lang="en-US" dirty="0">
                <a:latin typeface="+mj-lt"/>
              </a:rPr>
              <a:t>, </a:t>
            </a:r>
            <a:r>
              <a:rPr lang="en-US" dirty="0" err="1">
                <a:latin typeface="+mj-lt"/>
              </a:rPr>
              <a:t>nafamostat</a:t>
            </a:r>
            <a:r>
              <a:rPr lang="en-US" dirty="0">
                <a:latin typeface="+mj-lt"/>
              </a:rPr>
              <a:t>, chloroquine </a:t>
            </a:r>
          </a:p>
          <a:p>
            <a:pPr algn="just"/>
            <a:r>
              <a:rPr lang="en-US" dirty="0">
                <a:latin typeface="+mj-lt"/>
              </a:rPr>
              <a:t>Broad-spectrum antiviral drugs </a:t>
            </a:r>
            <a:r>
              <a:rPr lang="en-US" dirty="0" err="1">
                <a:latin typeface="+mj-lt"/>
              </a:rPr>
              <a:t>remdesivir</a:t>
            </a:r>
            <a:r>
              <a:rPr lang="en-US" dirty="0">
                <a:latin typeface="+mj-lt"/>
              </a:rPr>
              <a:t> (GS-5734) and </a:t>
            </a:r>
            <a:r>
              <a:rPr lang="en-US" dirty="0" err="1">
                <a:latin typeface="+mj-lt"/>
              </a:rPr>
              <a:t>favipiravir</a:t>
            </a:r>
            <a:r>
              <a:rPr lang="en-US" dirty="0">
                <a:latin typeface="+mj-lt"/>
              </a:rPr>
              <a:t> (T-705) against a clinical isolate of 2019-nCoV in vitro</a:t>
            </a:r>
          </a:p>
        </p:txBody>
      </p:sp>
      <p:sp>
        <p:nvSpPr>
          <p:cNvPr id="6" name="TextBox 5"/>
          <p:cNvSpPr txBox="1"/>
          <p:nvPr/>
        </p:nvSpPr>
        <p:spPr>
          <a:xfrm>
            <a:off x="478302" y="5996206"/>
            <a:ext cx="7765366" cy="369332"/>
          </a:xfrm>
          <a:prstGeom prst="rect">
            <a:avLst/>
          </a:prstGeom>
          <a:noFill/>
        </p:spPr>
        <p:txBody>
          <a:bodyPr wrap="square" rtlCol="0">
            <a:spAutoFit/>
          </a:bodyPr>
          <a:lstStyle/>
          <a:p>
            <a:r>
              <a:rPr lang="en-US" sz="1600" b="1" dirty="0">
                <a:solidFill>
                  <a:srgbClr val="FF0000"/>
                </a:solidFill>
              </a:rPr>
              <a:t>Global Allied Pharmaceuticals                        </a:t>
            </a:r>
            <a:r>
              <a:rPr lang="en-US" dirty="0">
                <a:solidFill>
                  <a:srgbClr val="FF0000"/>
                </a:solidFill>
                <a:hlinkClick r:id="rId2"/>
              </a:rPr>
              <a:t>www.gapsos.com</a:t>
            </a:r>
            <a:r>
              <a:rPr lang="en-US" dirty="0">
                <a:solidFill>
                  <a:srgbClr val="FF0000"/>
                </a:solidFill>
              </a:rPr>
              <a:t> </a:t>
            </a:r>
          </a:p>
        </p:txBody>
      </p:sp>
    </p:spTree>
    <p:extLst>
      <p:ext uri="{BB962C8B-B14F-4D97-AF65-F5344CB8AC3E}">
        <p14:creationId xmlns:p14="http://schemas.microsoft.com/office/powerpoint/2010/main" val="27071880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Role of Chloroquine</a:t>
            </a:r>
          </a:p>
        </p:txBody>
      </p:sp>
      <p:sp>
        <p:nvSpPr>
          <p:cNvPr id="3" name="Text Placeholder 2"/>
          <p:cNvSpPr>
            <a:spLocks noGrp="1"/>
          </p:cNvSpPr>
          <p:nvPr>
            <p:ph type="body" sz="quarter" idx="10"/>
          </p:nvPr>
        </p:nvSpPr>
        <p:spPr>
          <a:xfrm>
            <a:off x="381000" y="1411552"/>
            <a:ext cx="8382000" cy="4193720"/>
          </a:xfrm>
        </p:spPr>
        <p:txBody>
          <a:bodyPr>
            <a:normAutofit lnSpcReduction="10000"/>
          </a:bodyPr>
          <a:lstStyle/>
          <a:p>
            <a:pPr algn="just"/>
            <a:r>
              <a:rPr lang="en-US" dirty="0"/>
              <a:t>An anti-malarial and autoimmune disease drug (broad-spectrum antiviral drug).</a:t>
            </a:r>
          </a:p>
          <a:p>
            <a:pPr algn="just"/>
            <a:r>
              <a:rPr lang="en-US" dirty="0"/>
              <a:t>MOA: Block virus infection by increasing endosomal pH required for virus/cell fusion, as well as interfering with the glycosylation of cellular receptors of SARS-</a:t>
            </a:r>
            <a:r>
              <a:rPr lang="en-US" dirty="0" err="1"/>
              <a:t>CoV</a:t>
            </a:r>
            <a:r>
              <a:rPr lang="en-US" dirty="0"/>
              <a:t>.</a:t>
            </a:r>
          </a:p>
          <a:p>
            <a:pPr algn="just"/>
            <a:r>
              <a:rPr lang="en-US" dirty="0"/>
              <a:t>Also has immune-modulating activity, which may synergistically enhance its antiviral effect in vivo.</a:t>
            </a:r>
          </a:p>
          <a:p>
            <a:pPr algn="just"/>
            <a:endParaRPr lang="en-US" dirty="0">
              <a:latin typeface="+mj-lt"/>
            </a:endParaRPr>
          </a:p>
        </p:txBody>
      </p:sp>
      <p:sp>
        <p:nvSpPr>
          <p:cNvPr id="6" name="TextBox 5"/>
          <p:cNvSpPr txBox="1"/>
          <p:nvPr/>
        </p:nvSpPr>
        <p:spPr>
          <a:xfrm>
            <a:off x="478302" y="5983327"/>
            <a:ext cx="7765366" cy="369332"/>
          </a:xfrm>
          <a:prstGeom prst="rect">
            <a:avLst/>
          </a:prstGeom>
          <a:noFill/>
        </p:spPr>
        <p:txBody>
          <a:bodyPr wrap="square" rtlCol="0">
            <a:spAutoFit/>
          </a:bodyPr>
          <a:lstStyle/>
          <a:p>
            <a:r>
              <a:rPr lang="en-US" sz="1600" b="1" dirty="0">
                <a:solidFill>
                  <a:srgbClr val="FF0000"/>
                </a:solidFill>
              </a:rPr>
              <a:t>Global Allied Pharmaceuticals                        </a:t>
            </a:r>
            <a:r>
              <a:rPr lang="en-US" dirty="0">
                <a:solidFill>
                  <a:srgbClr val="FF0000"/>
                </a:solidFill>
                <a:hlinkClick r:id="rId2"/>
              </a:rPr>
              <a:t>www.gapsos.com</a:t>
            </a:r>
            <a:r>
              <a:rPr lang="en-US" dirty="0">
                <a:solidFill>
                  <a:srgbClr val="FF0000"/>
                </a:solidFill>
              </a:rPr>
              <a:t> </a:t>
            </a:r>
          </a:p>
        </p:txBody>
      </p:sp>
    </p:spTree>
    <p:extLst>
      <p:ext uri="{BB962C8B-B14F-4D97-AF65-F5344CB8AC3E}">
        <p14:creationId xmlns:p14="http://schemas.microsoft.com/office/powerpoint/2010/main" val="29398723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0"/>
            <a:ext cx="8229600" cy="384268"/>
          </a:xfrm>
        </p:spPr>
        <p:txBody>
          <a:bodyPr/>
          <a:lstStyle/>
          <a:p>
            <a:r>
              <a:rPr lang="en-US" sz="2400" b="1" dirty="0">
                <a:solidFill>
                  <a:srgbClr val="FF0000"/>
                </a:solidFill>
              </a:rPr>
              <a:t>Therapies for confirmed COVID-19 in some European countries </a:t>
            </a:r>
            <a:endParaRPr lang="en-IN" sz="2400"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02457684"/>
              </p:ext>
            </p:extLst>
          </p:nvPr>
        </p:nvGraphicFramePr>
        <p:xfrm>
          <a:off x="0" y="384268"/>
          <a:ext cx="9117105" cy="7071360"/>
        </p:xfrm>
        <a:graphic>
          <a:graphicData uri="http://schemas.openxmlformats.org/drawingml/2006/table">
            <a:tbl>
              <a:tblPr firstRow="1" bandRow="1">
                <a:tableStyleId>{5C22544A-7EE6-4342-B048-85BDC9FD1C3A}</a:tableStyleId>
              </a:tblPr>
              <a:tblGrid>
                <a:gridCol w="1310956">
                  <a:extLst>
                    <a:ext uri="{9D8B030D-6E8A-4147-A177-3AD203B41FA5}">
                      <a16:colId xmlns:a16="http://schemas.microsoft.com/office/drawing/2014/main" val="662099916"/>
                    </a:ext>
                  </a:extLst>
                </a:gridCol>
                <a:gridCol w="2083712">
                  <a:extLst>
                    <a:ext uri="{9D8B030D-6E8A-4147-A177-3AD203B41FA5}">
                      <a16:colId xmlns:a16="http://schemas.microsoft.com/office/drawing/2014/main" val="3098900410"/>
                    </a:ext>
                  </a:extLst>
                </a:gridCol>
                <a:gridCol w="2369339">
                  <a:extLst>
                    <a:ext uri="{9D8B030D-6E8A-4147-A177-3AD203B41FA5}">
                      <a16:colId xmlns:a16="http://schemas.microsoft.com/office/drawing/2014/main" val="1724964156"/>
                    </a:ext>
                  </a:extLst>
                </a:gridCol>
                <a:gridCol w="1330155">
                  <a:extLst>
                    <a:ext uri="{9D8B030D-6E8A-4147-A177-3AD203B41FA5}">
                      <a16:colId xmlns:a16="http://schemas.microsoft.com/office/drawing/2014/main" val="859766286"/>
                    </a:ext>
                  </a:extLst>
                </a:gridCol>
                <a:gridCol w="2022943">
                  <a:extLst>
                    <a:ext uri="{9D8B030D-6E8A-4147-A177-3AD203B41FA5}">
                      <a16:colId xmlns:a16="http://schemas.microsoft.com/office/drawing/2014/main" val="455786361"/>
                    </a:ext>
                  </a:extLst>
                </a:gridCol>
              </a:tblGrid>
              <a:tr h="516666">
                <a:tc>
                  <a:txBody>
                    <a:bodyPr/>
                    <a:lstStyle/>
                    <a:p>
                      <a:r>
                        <a:rPr lang="en-IN" dirty="0"/>
                        <a:t>Disease category</a:t>
                      </a:r>
                    </a:p>
                  </a:txBody>
                  <a:tcPr/>
                </a:tc>
                <a:tc>
                  <a:txBody>
                    <a:bodyPr/>
                    <a:lstStyle/>
                    <a:p>
                      <a:r>
                        <a:rPr lang="en-IN" dirty="0"/>
                        <a:t>Italy</a:t>
                      </a:r>
                    </a:p>
                  </a:txBody>
                  <a:tcPr/>
                </a:tc>
                <a:tc>
                  <a:txBody>
                    <a:bodyPr/>
                    <a:lstStyle/>
                    <a:p>
                      <a:r>
                        <a:rPr lang="en-IN" dirty="0"/>
                        <a:t>France</a:t>
                      </a:r>
                    </a:p>
                  </a:txBody>
                  <a:tcPr/>
                </a:tc>
                <a:tc>
                  <a:txBody>
                    <a:bodyPr/>
                    <a:lstStyle/>
                    <a:p>
                      <a:r>
                        <a:rPr lang="en-IN" dirty="0"/>
                        <a:t>Netherlands</a:t>
                      </a:r>
                    </a:p>
                  </a:txBody>
                  <a:tcPr/>
                </a:tc>
                <a:tc>
                  <a:txBody>
                    <a:bodyPr/>
                    <a:lstStyle/>
                    <a:p>
                      <a:r>
                        <a:rPr lang="en-IN" dirty="0"/>
                        <a:t>Switzerland</a:t>
                      </a:r>
                    </a:p>
                  </a:txBody>
                  <a:tcPr/>
                </a:tc>
                <a:extLst>
                  <a:ext uri="{0D108BD9-81ED-4DB2-BD59-A6C34878D82A}">
                    <a16:rowId xmlns:a16="http://schemas.microsoft.com/office/drawing/2014/main" val="2895837024"/>
                  </a:ext>
                </a:extLst>
              </a:tr>
              <a:tr h="516666">
                <a:tc>
                  <a:txBody>
                    <a:bodyPr/>
                    <a:lstStyle/>
                    <a:p>
                      <a:r>
                        <a:rPr lang="en-IN" dirty="0"/>
                        <a:t>Mild-to-moderate disease</a:t>
                      </a:r>
                    </a:p>
                    <a:p>
                      <a:r>
                        <a:rPr lang="en-IN" dirty="0"/>
                        <a:t>No risk group</a:t>
                      </a:r>
                    </a:p>
                  </a:txBody>
                  <a:tcPr/>
                </a:tc>
                <a:tc>
                  <a:txBody>
                    <a:bodyPr/>
                    <a:lstStyle/>
                    <a:p>
                      <a:r>
                        <a:rPr lang="en-IN" dirty="0"/>
                        <a:t>No antiviral treatment</a:t>
                      </a:r>
                    </a:p>
                  </a:txBody>
                  <a:tcPr/>
                </a:tc>
                <a:tc>
                  <a:txBody>
                    <a:bodyPr/>
                    <a:lstStyle/>
                    <a:p>
                      <a:r>
                        <a:rPr lang="en-IN" dirty="0"/>
                        <a:t>No antiviral treatment</a:t>
                      </a:r>
                    </a:p>
                  </a:txBody>
                  <a:tcPr/>
                </a:tc>
                <a:tc>
                  <a:txBody>
                    <a:bodyPr/>
                    <a:lstStyle/>
                    <a:p>
                      <a:r>
                        <a:rPr lang="en-IN" dirty="0"/>
                        <a:t>No antiviral treatment</a:t>
                      </a:r>
                    </a:p>
                  </a:txBody>
                  <a:tcPr/>
                </a:tc>
                <a:tc>
                  <a:txBody>
                    <a:bodyPr/>
                    <a:lstStyle/>
                    <a:p>
                      <a:r>
                        <a:rPr lang="en-IN" dirty="0"/>
                        <a:t>No antiviral treatment</a:t>
                      </a:r>
                    </a:p>
                  </a:txBody>
                  <a:tcPr/>
                </a:tc>
                <a:extLst>
                  <a:ext uri="{0D108BD9-81ED-4DB2-BD59-A6C34878D82A}">
                    <a16:rowId xmlns:a16="http://schemas.microsoft.com/office/drawing/2014/main" val="1742565833"/>
                  </a:ext>
                </a:extLst>
              </a:tr>
              <a:tr h="516666">
                <a:tc>
                  <a:txBody>
                    <a:bodyPr/>
                    <a:lstStyle/>
                    <a:p>
                      <a:r>
                        <a:rPr lang="en-IN" dirty="0"/>
                        <a:t>Mild-to-moderate disease</a:t>
                      </a:r>
                    </a:p>
                    <a:p>
                      <a:r>
                        <a:rPr lang="en-IN" dirty="0"/>
                        <a:t>No risk group</a:t>
                      </a:r>
                    </a:p>
                  </a:txBody>
                  <a:tcPr/>
                </a:tc>
                <a:tc>
                  <a:txBody>
                    <a:bodyPr/>
                    <a:lstStyle/>
                    <a:p>
                      <a:r>
                        <a:rPr lang="en-IN" dirty="0" err="1"/>
                        <a:t>lopinavir</a:t>
                      </a:r>
                      <a:r>
                        <a:rPr lang="en-IN" dirty="0"/>
                        <a:t>/ritonavir +</a:t>
                      </a:r>
                    </a:p>
                    <a:p>
                      <a:r>
                        <a:rPr lang="en-IN" dirty="0"/>
                        <a:t>chloroquine or</a:t>
                      </a:r>
                    </a:p>
                    <a:p>
                      <a:r>
                        <a:rPr lang="en-IN" dirty="0" err="1"/>
                        <a:t>hydroxychloroquine</a:t>
                      </a:r>
                      <a:endParaRPr lang="en-IN" dirty="0"/>
                    </a:p>
                    <a:p>
                      <a:r>
                        <a:rPr lang="en-IN" dirty="0"/>
                        <a:t>for 5-7 days</a:t>
                      </a:r>
                    </a:p>
                  </a:txBody>
                  <a:tcPr/>
                </a:tc>
                <a:tc>
                  <a:txBody>
                    <a:bodyPr/>
                    <a:lstStyle/>
                    <a:p>
                      <a:r>
                        <a:rPr lang="en-US" dirty="0"/>
                        <a:t>Consider</a:t>
                      </a:r>
                    </a:p>
                    <a:p>
                      <a:r>
                        <a:rPr lang="en-US" dirty="0" err="1"/>
                        <a:t>lopinavir</a:t>
                      </a:r>
                      <a:r>
                        <a:rPr lang="en-US" dirty="0"/>
                        <a:t>/ritonavir; duration</a:t>
                      </a:r>
                    </a:p>
                    <a:p>
                      <a:r>
                        <a:rPr lang="en-US" dirty="0"/>
                        <a:t>depending on</a:t>
                      </a:r>
                    </a:p>
                    <a:p>
                      <a:r>
                        <a:rPr lang="en-US" dirty="0"/>
                        <a:t>monitoring of</a:t>
                      </a:r>
                    </a:p>
                    <a:p>
                      <a:r>
                        <a:rPr lang="en-US" dirty="0"/>
                        <a:t>viral excretion</a:t>
                      </a:r>
                      <a:endParaRPr lang="en-IN" dirty="0"/>
                    </a:p>
                  </a:txBody>
                  <a:tcPr/>
                </a:tc>
                <a:tc>
                  <a:txBody>
                    <a:bodyPr/>
                    <a:lstStyle/>
                    <a:p>
                      <a:r>
                        <a:rPr lang="en-US" dirty="0"/>
                        <a:t>Consider chloroquine for 5 days</a:t>
                      </a:r>
                      <a:endParaRPr lang="en-IN" dirty="0"/>
                    </a:p>
                  </a:txBody>
                  <a:tcPr/>
                </a:tc>
                <a:tc>
                  <a:txBody>
                    <a:bodyPr/>
                    <a:lstStyle/>
                    <a:p>
                      <a:r>
                        <a:rPr lang="en-IN" dirty="0"/>
                        <a:t>? (not mentioned)</a:t>
                      </a:r>
                    </a:p>
                  </a:txBody>
                  <a:tcPr/>
                </a:tc>
                <a:extLst>
                  <a:ext uri="{0D108BD9-81ED-4DB2-BD59-A6C34878D82A}">
                    <a16:rowId xmlns:a16="http://schemas.microsoft.com/office/drawing/2014/main" val="594441889"/>
                  </a:ext>
                </a:extLst>
              </a:tr>
              <a:tr h="516666">
                <a:tc>
                  <a:txBody>
                    <a:bodyPr/>
                    <a:lstStyle/>
                    <a:p>
                      <a:r>
                        <a:rPr lang="en-IN" dirty="0"/>
                        <a:t>Severe disease</a:t>
                      </a:r>
                    </a:p>
                  </a:txBody>
                  <a:tcPr/>
                </a:tc>
                <a:tc>
                  <a:txBody>
                    <a:bodyPr/>
                    <a:lstStyle/>
                    <a:p>
                      <a:r>
                        <a:rPr lang="en-IN" dirty="0" err="1"/>
                        <a:t>remdesivir</a:t>
                      </a:r>
                      <a:r>
                        <a:rPr lang="en-IN" dirty="0"/>
                        <a:t> + chloroquine or </a:t>
                      </a:r>
                      <a:r>
                        <a:rPr lang="en-IN" dirty="0" err="1"/>
                        <a:t>hydroxychloroquine</a:t>
                      </a:r>
                      <a:r>
                        <a:rPr lang="en-IN" dirty="0"/>
                        <a:t> for 5-20 days (if no </a:t>
                      </a:r>
                      <a:r>
                        <a:rPr lang="en-IN" dirty="0" err="1"/>
                        <a:t>remdesivir</a:t>
                      </a:r>
                      <a:r>
                        <a:rPr lang="en-IN" dirty="0"/>
                        <a:t>: maintain </a:t>
                      </a:r>
                      <a:r>
                        <a:rPr lang="en-IN" dirty="0" err="1"/>
                        <a:t>lopinavir</a:t>
                      </a:r>
                      <a:r>
                        <a:rPr lang="en-IN" dirty="0"/>
                        <a:t>/ritonavir with chloroquine)</a:t>
                      </a:r>
                    </a:p>
                  </a:txBody>
                  <a:tcPr/>
                </a:tc>
                <a:tc>
                  <a:txBody>
                    <a:bodyPr/>
                    <a:lstStyle/>
                    <a:p>
                      <a:r>
                        <a:rPr lang="en-US" dirty="0" err="1"/>
                        <a:t>remdesivir</a:t>
                      </a:r>
                      <a:r>
                        <a:rPr lang="en-US" dirty="0"/>
                        <a:t>; duration depending on monitoring of viral excretion (No second choice)</a:t>
                      </a:r>
                      <a:endParaRPr lang="en-IN" dirty="0"/>
                    </a:p>
                  </a:txBody>
                  <a:tcPr/>
                </a:tc>
                <a:tc>
                  <a:txBody>
                    <a:bodyPr/>
                    <a:lstStyle/>
                    <a:p>
                      <a:r>
                        <a:rPr lang="en-US" dirty="0"/>
                        <a:t>chloroquine D1 (600-300 mg; D2-D5 300 mg BID) </a:t>
                      </a:r>
                      <a:r>
                        <a:rPr lang="en-US" dirty="0" err="1"/>
                        <a:t>lopinavir</a:t>
                      </a:r>
                      <a:r>
                        <a:rPr lang="en-US" dirty="0"/>
                        <a:t>/</a:t>
                      </a:r>
                      <a:r>
                        <a:rPr lang="en-US" dirty="0" err="1"/>
                        <a:t>ritona</a:t>
                      </a:r>
                      <a:r>
                        <a:rPr lang="en-US" dirty="0"/>
                        <a:t> </a:t>
                      </a:r>
                      <a:r>
                        <a:rPr lang="en-US" dirty="0" err="1"/>
                        <a:t>vir</a:t>
                      </a:r>
                      <a:r>
                        <a:rPr lang="en-US" dirty="0"/>
                        <a:t> as second option (for 10- 14 days)</a:t>
                      </a:r>
                      <a:endParaRPr lang="en-IN" dirty="0"/>
                    </a:p>
                  </a:txBody>
                  <a:tcPr/>
                </a:tc>
                <a:tc>
                  <a:txBody>
                    <a:bodyPr/>
                    <a:lstStyle/>
                    <a:p>
                      <a:r>
                        <a:rPr lang="en-IN" dirty="0" err="1"/>
                        <a:t>Lopinavir</a:t>
                      </a:r>
                      <a:r>
                        <a:rPr lang="en-IN" dirty="0"/>
                        <a:t>/ritonavir (</a:t>
                      </a:r>
                      <a:r>
                        <a:rPr lang="en-IN" dirty="0" err="1"/>
                        <a:t>atazanavir</a:t>
                      </a:r>
                      <a:r>
                        <a:rPr lang="en-IN" dirty="0"/>
                        <a:t>/ritonavir as second choice)</a:t>
                      </a:r>
                    </a:p>
                  </a:txBody>
                  <a:tcPr/>
                </a:tc>
                <a:extLst>
                  <a:ext uri="{0D108BD9-81ED-4DB2-BD59-A6C34878D82A}">
                    <a16:rowId xmlns:a16="http://schemas.microsoft.com/office/drawing/2014/main" val="675114979"/>
                  </a:ext>
                </a:extLst>
              </a:tr>
              <a:tr h="516666">
                <a:tc>
                  <a:txBody>
                    <a:bodyPr/>
                    <a:lstStyle/>
                    <a:p>
                      <a:r>
                        <a:rPr lang="en-IN" dirty="0"/>
                        <a:t>Critical disease</a:t>
                      </a:r>
                    </a:p>
                  </a:txBody>
                  <a:tcPr/>
                </a:tc>
                <a:tc>
                  <a:txBody>
                    <a:bodyPr/>
                    <a:lstStyle/>
                    <a:p>
                      <a:r>
                        <a:rPr lang="en-IN" dirty="0" err="1"/>
                        <a:t>remdesivir</a:t>
                      </a:r>
                      <a:r>
                        <a:rPr lang="en-IN" dirty="0"/>
                        <a:t> + chloroquine or </a:t>
                      </a:r>
                      <a:r>
                        <a:rPr lang="en-IN" dirty="0" err="1"/>
                        <a:t>hydroxychloroquine</a:t>
                      </a:r>
                      <a:r>
                        <a:rPr lang="en-IN" dirty="0"/>
                        <a:t> for 5-20 days </a:t>
                      </a:r>
                      <a:r>
                        <a:rPr lang="en-US" dirty="0"/>
                        <a:t>(if no </a:t>
                      </a:r>
                      <a:r>
                        <a:rPr lang="en-US" dirty="0" err="1"/>
                        <a:t>remdesivir</a:t>
                      </a:r>
                      <a:r>
                        <a:rPr lang="en-US" dirty="0"/>
                        <a:t>: maintain </a:t>
                      </a:r>
                      <a:r>
                        <a:rPr lang="en-US" dirty="0" err="1"/>
                        <a:t>lopinavir</a:t>
                      </a:r>
                      <a:r>
                        <a:rPr lang="en-US" dirty="0"/>
                        <a:t>/ritonavir with chloroquine)</a:t>
                      </a:r>
                      <a:endParaRPr lang="en-IN" dirty="0"/>
                    </a:p>
                  </a:txBody>
                  <a:tcPr/>
                </a:tc>
                <a:tc>
                  <a:txBody>
                    <a:bodyPr/>
                    <a:lstStyle/>
                    <a:p>
                      <a:r>
                        <a:rPr lang="en-US" dirty="0" err="1"/>
                        <a:t>remdesivir</a:t>
                      </a:r>
                      <a:r>
                        <a:rPr lang="en-US" dirty="0"/>
                        <a:t>; duration depending on monitoring of viral excretion.</a:t>
                      </a:r>
                    </a:p>
                    <a:p>
                      <a:r>
                        <a:rPr lang="en-US" dirty="0" err="1"/>
                        <a:t>Lopinavir</a:t>
                      </a:r>
                      <a:r>
                        <a:rPr lang="en-US" dirty="0"/>
                        <a:t>/</a:t>
                      </a:r>
                      <a:r>
                        <a:rPr lang="en-US" dirty="0" err="1"/>
                        <a:t>ritona</a:t>
                      </a:r>
                      <a:r>
                        <a:rPr lang="en-US" dirty="0"/>
                        <a:t> </a:t>
                      </a:r>
                      <a:r>
                        <a:rPr lang="en-US" dirty="0" err="1"/>
                        <a:t>vir</a:t>
                      </a:r>
                      <a:r>
                        <a:rPr lang="en-US" dirty="0"/>
                        <a:t> as second choice (case by case)</a:t>
                      </a:r>
                      <a:endParaRPr lang="en-IN" dirty="0"/>
                    </a:p>
                  </a:txBody>
                  <a:tcPr/>
                </a:tc>
                <a:tc>
                  <a:txBody>
                    <a:bodyPr/>
                    <a:lstStyle/>
                    <a:p>
                      <a:r>
                        <a:rPr lang="en-US" dirty="0" err="1"/>
                        <a:t>remdesivir</a:t>
                      </a:r>
                      <a:r>
                        <a:rPr lang="en-US" dirty="0"/>
                        <a:t> (for 10 days) + chloroquine (for 5 days)</a:t>
                      </a:r>
                      <a:endParaRPr lang="en-IN" dirty="0"/>
                    </a:p>
                  </a:txBody>
                  <a:tcPr/>
                </a:tc>
                <a:tc>
                  <a:txBody>
                    <a:bodyPr/>
                    <a:lstStyle/>
                    <a:p>
                      <a:r>
                        <a:rPr lang="en-US" dirty="0" err="1"/>
                        <a:t>remdesivir</a:t>
                      </a:r>
                      <a:r>
                        <a:rPr lang="en-US" dirty="0"/>
                        <a:t> as first choice (for 10 days). </a:t>
                      </a:r>
                      <a:r>
                        <a:rPr lang="en-US" dirty="0" err="1"/>
                        <a:t>lopinavir</a:t>
                      </a:r>
                      <a:r>
                        <a:rPr lang="en-US" dirty="0"/>
                        <a:t>/ritonavir (+ </a:t>
                      </a:r>
                      <a:r>
                        <a:rPr lang="en-US" dirty="0" err="1"/>
                        <a:t>hydroxychloroquine</a:t>
                      </a:r>
                      <a:r>
                        <a:rPr lang="en-US" dirty="0"/>
                        <a:t> if &lt; 65 years/no comorbidity) as second choice (if </a:t>
                      </a:r>
                      <a:r>
                        <a:rPr lang="en-US" dirty="0" err="1"/>
                        <a:t>remdesivir</a:t>
                      </a:r>
                      <a:r>
                        <a:rPr lang="en-US" dirty="0"/>
                        <a:t> unavailable). </a:t>
                      </a:r>
                      <a:r>
                        <a:rPr lang="en-US" dirty="0" err="1"/>
                        <a:t>Tocilizumab</a:t>
                      </a:r>
                      <a:r>
                        <a:rPr lang="en-US" dirty="0"/>
                        <a:t> (in case of MOF and inotropic support)</a:t>
                      </a:r>
                      <a:endParaRPr lang="en-IN" dirty="0"/>
                    </a:p>
                  </a:txBody>
                  <a:tcPr/>
                </a:tc>
                <a:extLst>
                  <a:ext uri="{0D108BD9-81ED-4DB2-BD59-A6C34878D82A}">
                    <a16:rowId xmlns:a16="http://schemas.microsoft.com/office/drawing/2014/main" val="289954123"/>
                  </a:ext>
                </a:extLst>
              </a:tr>
            </a:tbl>
          </a:graphicData>
        </a:graphic>
      </p:graphicFrame>
    </p:spTree>
    <p:extLst>
      <p:ext uri="{BB962C8B-B14F-4D97-AF65-F5344CB8AC3E}">
        <p14:creationId xmlns:p14="http://schemas.microsoft.com/office/powerpoint/2010/main" val="12627988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752599"/>
            <a:ext cx="9144000" cy="381001"/>
          </a:xfrm>
        </p:spPr>
        <p:txBody>
          <a:bodyPr>
            <a:normAutofit fontScale="90000"/>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defRPr/>
            </a:pPr>
            <a:br>
              <a:rPr lang="en-US" sz="3600" b="1" dirty="0">
                <a:solidFill>
                  <a:srgbClr val="FF0000"/>
                </a:solidFill>
              </a:rPr>
            </a:br>
            <a:br>
              <a:rPr lang="en-US" sz="3600" b="1" dirty="0">
                <a:solidFill>
                  <a:srgbClr val="FF0000"/>
                </a:solidFill>
              </a:rPr>
            </a:br>
            <a:br>
              <a:rPr lang="en-US" sz="3600" b="1" dirty="0">
                <a:solidFill>
                  <a:srgbClr val="FF0000"/>
                </a:solidFill>
              </a:rPr>
            </a:br>
            <a:br>
              <a:rPr lang="en-US" sz="3600" b="1" dirty="0">
                <a:solidFill>
                  <a:srgbClr val="FF0000"/>
                </a:solidFill>
              </a:rPr>
            </a:br>
            <a:br>
              <a:rPr lang="en-US" sz="3600" b="1" dirty="0">
                <a:solidFill>
                  <a:srgbClr val="FF0000"/>
                </a:solidFill>
              </a:rPr>
            </a:br>
            <a:br>
              <a:rPr lang="en-US" sz="3600" b="1" dirty="0">
                <a:solidFill>
                  <a:srgbClr val="FF0000"/>
                </a:solidFill>
              </a:rPr>
            </a:br>
            <a:r>
              <a:rPr lang="en-US" sz="3600" b="1" dirty="0">
                <a:solidFill>
                  <a:srgbClr val="FF0000"/>
                </a:solidFill>
              </a:rPr>
              <a:t> </a:t>
            </a:r>
            <a:r>
              <a:rPr lang="en-US" sz="5300" b="1" dirty="0">
                <a:solidFill>
                  <a:srgbClr val="FF0000"/>
                </a:solidFill>
              </a:rPr>
              <a:t>Novel virus? </a:t>
            </a:r>
            <a:br>
              <a:rPr lang="en-US" sz="5300" b="1" dirty="0">
                <a:solidFill>
                  <a:srgbClr val="FF0000"/>
                </a:solidFill>
              </a:rPr>
            </a:br>
            <a:r>
              <a:rPr lang="en-US" sz="5300" b="1" dirty="0">
                <a:solidFill>
                  <a:srgbClr val="FF0000"/>
                </a:solidFill>
              </a:rPr>
              <a:t>Needs novel Treatment.. </a:t>
            </a:r>
            <a:br>
              <a:rPr lang="en-US" sz="5300" b="1" dirty="0">
                <a:solidFill>
                  <a:srgbClr val="FF0000"/>
                </a:solidFill>
              </a:rPr>
            </a:br>
            <a:r>
              <a:rPr lang="en-US" sz="5300" b="1" dirty="0">
                <a:solidFill>
                  <a:srgbClr val="FF0000"/>
                </a:solidFill>
              </a:rPr>
              <a:t> IP protected SCP technology</a:t>
            </a:r>
            <a:br>
              <a:rPr lang="en-US" sz="5300" b="1" dirty="0">
                <a:solidFill>
                  <a:srgbClr val="FF0000"/>
                </a:solidFill>
              </a:rPr>
            </a:br>
            <a:r>
              <a:rPr lang="en-US" sz="5300" b="1" dirty="0">
                <a:solidFill>
                  <a:srgbClr val="FF0000"/>
                </a:solidFill>
              </a:rPr>
              <a:t>A game changer in making</a:t>
            </a:r>
            <a:br>
              <a:rPr lang="en-US" sz="5300" b="1" dirty="0">
                <a:solidFill>
                  <a:srgbClr val="FF0000"/>
                </a:solidFill>
              </a:rPr>
            </a:br>
            <a:br>
              <a:rPr lang="en-US" sz="3600" b="1" dirty="0">
                <a:solidFill>
                  <a:srgbClr val="FF0000"/>
                </a:solidFill>
              </a:rPr>
            </a:br>
            <a:endParaRPr lang="en-US" sz="3600" b="1" dirty="0">
              <a:solidFill>
                <a:srgbClr val="FF0000"/>
              </a:solidFill>
            </a:endParaRPr>
          </a:p>
        </p:txBody>
      </p:sp>
      <p:sp>
        <p:nvSpPr>
          <p:cNvPr id="4" name="Subtitle 3"/>
          <p:cNvSpPr>
            <a:spLocks noGrp="1"/>
          </p:cNvSpPr>
          <p:nvPr>
            <p:ph type="subTitle" idx="1"/>
          </p:nvPr>
        </p:nvSpPr>
        <p:spPr>
          <a:xfrm>
            <a:off x="0" y="3810000"/>
            <a:ext cx="9144000" cy="2057400"/>
          </a:xfrm>
        </p:spPr>
        <p:txBody>
          <a:bodyPr/>
          <a:lstStyle/>
          <a:p>
            <a:pPr algn="ctr"/>
            <a:endParaRPr lang="en-US" sz="1800" b="1" dirty="0">
              <a:solidFill>
                <a:srgbClr val="0070C0"/>
              </a:solidFill>
            </a:endParaRPr>
          </a:p>
          <a:p>
            <a:pPr algn="ctr"/>
            <a:endParaRPr lang="en-US" sz="1800" b="1" dirty="0">
              <a:solidFill>
                <a:srgbClr val="0070C0"/>
              </a:solidFill>
            </a:endParaRPr>
          </a:p>
        </p:txBody>
      </p:sp>
      <p:sp>
        <p:nvSpPr>
          <p:cNvPr id="5" name="TextBox 4"/>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3"/>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17812151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Overview of NAB</a:t>
            </a:r>
          </a:p>
        </p:txBody>
      </p:sp>
      <p:sp>
        <p:nvSpPr>
          <p:cNvPr id="3" name="Text Placeholder 2"/>
          <p:cNvSpPr>
            <a:spLocks noGrp="1"/>
          </p:cNvSpPr>
          <p:nvPr>
            <p:ph type="body" idx="1"/>
          </p:nvPr>
        </p:nvSpPr>
        <p:spPr/>
        <p:txBody>
          <a:bodyPr/>
          <a:lstStyle/>
          <a:p>
            <a:pPr marL="114300" indent="0" algn="just">
              <a:buNone/>
            </a:pPr>
            <a:r>
              <a:rPr lang="en-US" dirty="0"/>
              <a:t>Nexus Alliance Biopharma is an early stage R&amp;D company in biopharmaceutical, with offices in FL, LA, and NJ for the past 15 years, dedicated to repurposing and reformulation. Owner and collaborator of the Specific Conjugate Particles (SCP) technology. We offer cost effective and efficient model of drug delivery for targeted indications.  </a:t>
            </a:r>
          </a:p>
          <a:p>
            <a:pPr algn="just"/>
            <a:endParaRPr lang="en-US" dirty="0"/>
          </a:p>
        </p:txBody>
      </p:sp>
      <p:sp>
        <p:nvSpPr>
          <p:cNvPr id="4" name="Slide Number Placeholder 3"/>
          <p:cNvSpPr>
            <a:spLocks noGrp="1"/>
          </p:cNvSpPr>
          <p:nvPr>
            <p:ph type="sldNum" idx="12"/>
          </p:nvPr>
        </p:nvSpPr>
        <p:spPr/>
        <p:txBody>
          <a:bodyPr/>
          <a:lstStyle/>
          <a:p>
            <a:fld id="{B6F15528-21DE-4FAA-801E-634DDDAF4B2B}" type="slidenum">
              <a:rPr lang="en-US" smtClean="0"/>
              <a:pPr/>
              <a:t>2</a:t>
            </a:fld>
            <a:endParaRPr lang="en-US"/>
          </a:p>
        </p:txBody>
      </p:sp>
      <p:sp>
        <p:nvSpPr>
          <p:cNvPr id="6" name="TextBox 5"/>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196519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1" y="0"/>
            <a:ext cx="8229600" cy="2243480"/>
          </a:xfrm>
        </p:spPr>
        <p:txBody>
          <a:bodyPr>
            <a:normAutofit fontScale="90000"/>
          </a:bodyPr>
          <a:lstStyle/>
          <a:p>
            <a:r>
              <a:rPr lang="en-US" altLang="en-US" b="1" dirty="0">
                <a:solidFill>
                  <a:srgbClr val="FF0000"/>
                </a:solidFill>
              </a:rPr>
              <a:t>Our proposal: SCP + </a:t>
            </a:r>
            <a:r>
              <a:rPr lang="en-US" altLang="en-US" b="1" dirty="0" err="1">
                <a:solidFill>
                  <a:srgbClr val="FF0000"/>
                </a:solidFill>
              </a:rPr>
              <a:t>remdesivir</a:t>
            </a:r>
            <a:r>
              <a:rPr lang="en-US" altLang="en-US" b="1" dirty="0">
                <a:solidFill>
                  <a:srgbClr val="FF0000"/>
                </a:solidFill>
              </a:rPr>
              <a:t>, SCP + </a:t>
            </a:r>
            <a:r>
              <a:rPr lang="en-US" altLang="en-US" b="1" dirty="0" err="1">
                <a:solidFill>
                  <a:srgbClr val="FF0000"/>
                </a:solidFill>
              </a:rPr>
              <a:t>Chloroquine</a:t>
            </a:r>
            <a:r>
              <a:rPr lang="en-US" altLang="en-US" b="1" dirty="0">
                <a:solidFill>
                  <a:srgbClr val="FF0000"/>
                </a:solidFill>
              </a:rPr>
              <a:t> &amp; Combination therapy (SCP + </a:t>
            </a:r>
            <a:r>
              <a:rPr lang="en-US" altLang="en-US" b="1" dirty="0" err="1">
                <a:solidFill>
                  <a:srgbClr val="FF0000"/>
                </a:solidFill>
              </a:rPr>
              <a:t>remdesivir</a:t>
            </a:r>
            <a:r>
              <a:rPr lang="en-US" altLang="en-US" b="1" dirty="0">
                <a:solidFill>
                  <a:srgbClr val="FF0000"/>
                </a:solidFill>
              </a:rPr>
              <a:t>+ </a:t>
            </a:r>
            <a:r>
              <a:rPr lang="en-US" altLang="en-US" b="1" dirty="0" err="1">
                <a:solidFill>
                  <a:srgbClr val="FF0000"/>
                </a:solidFill>
              </a:rPr>
              <a:t>Chloroquine</a:t>
            </a:r>
            <a:r>
              <a:rPr lang="en-US" altLang="en-US" b="1" dirty="0">
                <a:solidFill>
                  <a:srgbClr val="FF0000"/>
                </a:solidFill>
              </a:rPr>
              <a:t>)</a:t>
            </a:r>
            <a:endParaRPr lang="en-US" dirty="0"/>
          </a:p>
        </p:txBody>
      </p:sp>
      <p:sp>
        <p:nvSpPr>
          <p:cNvPr id="3" name="Content Placeholder 2"/>
          <p:cNvSpPr>
            <a:spLocks noGrp="1"/>
          </p:cNvSpPr>
          <p:nvPr>
            <p:ph type="body" idx="1"/>
          </p:nvPr>
        </p:nvSpPr>
        <p:spPr>
          <a:xfrm>
            <a:off x="478302" y="2031889"/>
            <a:ext cx="7995997" cy="3951437"/>
          </a:xfrm>
        </p:spPr>
        <p:txBody>
          <a:bodyPr>
            <a:noAutofit/>
          </a:bodyPr>
          <a:lstStyle/>
          <a:p>
            <a:pPr algn="just">
              <a:buFont typeface="Wingdings" pitchFamily="2" charset="2"/>
              <a:buChar char="§"/>
            </a:pPr>
            <a:r>
              <a:rPr lang="en-US" sz="2000" b="1" dirty="0"/>
              <a:t>5 fold reduction in the production cost  against liposome technology.</a:t>
            </a:r>
          </a:p>
          <a:p>
            <a:pPr algn="just">
              <a:buFont typeface="Wingdings" pitchFamily="2" charset="2"/>
              <a:buChar char="§"/>
            </a:pPr>
            <a:r>
              <a:rPr lang="en-US" sz="2000" b="1" dirty="0"/>
              <a:t>Rapid onset of action and decrease duration of hospitalization.</a:t>
            </a:r>
          </a:p>
          <a:p>
            <a:pPr algn="just">
              <a:buFont typeface="Wingdings" pitchFamily="2" charset="2"/>
              <a:buChar char="§"/>
            </a:pPr>
            <a:r>
              <a:rPr lang="en-US" sz="2000" b="1" dirty="0"/>
              <a:t>SCP-X improves the risk: benefit ratio of the predicated known generics by over 10 folds. </a:t>
            </a:r>
          </a:p>
          <a:p>
            <a:pPr algn="just">
              <a:buFont typeface="Wingdings" pitchFamily="2" charset="2"/>
              <a:buChar char="§"/>
            </a:pPr>
            <a:r>
              <a:rPr lang="en-US" sz="2000" b="1" dirty="0"/>
              <a:t>Reduce the TEAEs by multiple folds in severity and frequency of the events.</a:t>
            </a:r>
          </a:p>
          <a:p>
            <a:pPr algn="just">
              <a:buFont typeface="Wingdings" pitchFamily="2" charset="2"/>
              <a:buChar char="§"/>
            </a:pPr>
            <a:r>
              <a:rPr lang="en-US" sz="2000" b="1" dirty="0"/>
              <a:t>Single drug (May be a wonder drug)</a:t>
            </a:r>
          </a:p>
          <a:p>
            <a:pPr algn="just">
              <a:buFont typeface="Wingdings" pitchFamily="2" charset="2"/>
              <a:buChar char="§"/>
            </a:pPr>
            <a:r>
              <a:rPr lang="en-US" sz="2000" b="1" dirty="0"/>
              <a:t>The excipients are known and innocuous entities. The technology is IP protected with a proven track record. Excipients assure hydrolysis are known entities and no toxicological measures are necessary.</a:t>
            </a:r>
          </a:p>
          <a:p>
            <a:pPr algn="just">
              <a:buFont typeface="Wingdings" pitchFamily="2" charset="2"/>
              <a:buChar char="§"/>
            </a:pPr>
            <a:r>
              <a:rPr lang="en-US" sz="2000" b="1" dirty="0"/>
              <a:t>Currently, 38 patients are showing anecdotal responses. </a:t>
            </a:r>
          </a:p>
        </p:txBody>
      </p:sp>
      <p:sp>
        <p:nvSpPr>
          <p:cNvPr id="5" name="Slide Number Placeholder 4"/>
          <p:cNvSpPr>
            <a:spLocks noGrp="1"/>
          </p:cNvSpPr>
          <p:nvPr>
            <p:ph type="sldNum" idx="12"/>
          </p:nvPr>
        </p:nvSpPr>
        <p:spPr/>
        <p:txBody>
          <a:bodyPr/>
          <a:lstStyle/>
          <a:p>
            <a:fld id="{B6F15528-21DE-4FAA-801E-634DDDAF4B2B}" type="slidenum">
              <a:rPr lang="en-US" smtClean="0"/>
              <a:pPr/>
              <a:t>20</a:t>
            </a:fld>
            <a:endParaRPr lang="en-US"/>
          </a:p>
        </p:txBody>
      </p:sp>
      <p:sp>
        <p:nvSpPr>
          <p:cNvPr id="6" name="TextBox 5"/>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What we ASK from Sponsors?</a:t>
            </a:r>
          </a:p>
        </p:txBody>
      </p:sp>
      <p:sp>
        <p:nvSpPr>
          <p:cNvPr id="3" name="Content Placeholder 2"/>
          <p:cNvSpPr>
            <a:spLocks noGrp="1"/>
          </p:cNvSpPr>
          <p:nvPr>
            <p:ph type="body" idx="1"/>
          </p:nvPr>
        </p:nvSpPr>
        <p:spPr>
          <a:xfrm>
            <a:off x="499403" y="1459523"/>
            <a:ext cx="8229600" cy="4525963"/>
          </a:xfrm>
        </p:spPr>
        <p:txBody>
          <a:bodyPr>
            <a:normAutofit fontScale="92500"/>
          </a:bodyPr>
          <a:lstStyle/>
          <a:p>
            <a:pPr algn="just"/>
            <a:r>
              <a:rPr lang="en-US" dirty="0"/>
              <a:t>$5m for the line of combo treatment + SCP</a:t>
            </a:r>
          </a:p>
          <a:p>
            <a:pPr algn="just"/>
            <a:r>
              <a:rPr lang="en-US" dirty="0"/>
              <a:t>1M for investigator initiated trails </a:t>
            </a:r>
          </a:p>
          <a:p>
            <a:pPr algn="just"/>
            <a:r>
              <a:rPr lang="en-US" dirty="0"/>
              <a:t>$2.5M for the expanded trial post investigator initiated trials IITs in Italy, S. Korea and the US</a:t>
            </a:r>
          </a:p>
          <a:p>
            <a:pPr algn="just"/>
            <a:r>
              <a:rPr lang="en-US" dirty="0"/>
              <a:t>Rest shall be used for post 505 b(2) approval. </a:t>
            </a:r>
          </a:p>
          <a:p>
            <a:pPr algn="just"/>
            <a:r>
              <a:rPr lang="en-US" dirty="0"/>
              <a:t>Timelines: 1-6 months for initiation till finalization.</a:t>
            </a:r>
          </a:p>
          <a:p>
            <a:pPr algn="just"/>
            <a:r>
              <a:rPr lang="en-US" dirty="0"/>
              <a:t>Post covid-19, SCP- antiviral is a more than $300M/</a:t>
            </a:r>
            <a:r>
              <a:rPr lang="en-US" dirty="0" err="1"/>
              <a:t>ur</a:t>
            </a:r>
            <a:r>
              <a:rPr lang="en-US" dirty="0"/>
              <a:t> ROI worldwide.</a:t>
            </a:r>
          </a:p>
        </p:txBody>
      </p:sp>
      <p:sp>
        <p:nvSpPr>
          <p:cNvPr id="6" name="Slide Number Placeholder 5"/>
          <p:cNvSpPr>
            <a:spLocks noGrp="1"/>
          </p:cNvSpPr>
          <p:nvPr>
            <p:ph type="sldNum" idx="12"/>
          </p:nvPr>
        </p:nvSpPr>
        <p:spPr/>
        <p:txBody>
          <a:bodyPr/>
          <a:lstStyle/>
          <a:p>
            <a:fld id="{B6F15528-21DE-4FAA-801E-634DDDAF4B2B}" type="slidenum">
              <a:rPr lang="en-US" smtClean="0"/>
              <a:pPr/>
              <a:t>21</a:t>
            </a:fld>
            <a:endParaRPr lang="en-US"/>
          </a:p>
        </p:txBody>
      </p:sp>
      <p:sp>
        <p:nvSpPr>
          <p:cNvPr id="7" name="TextBox 6"/>
          <p:cNvSpPr txBox="1"/>
          <p:nvPr/>
        </p:nvSpPr>
        <p:spPr>
          <a:xfrm>
            <a:off x="478302" y="6180275"/>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317500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4470"/>
            <a:ext cx="8229600" cy="715962"/>
          </a:xfrm>
        </p:spPr>
        <p:txBody>
          <a:bodyPr>
            <a:normAutofit fontScale="90000"/>
          </a:bodyPr>
          <a:lstStyle/>
          <a:p>
            <a:br>
              <a:rPr lang="en-US" b="1" dirty="0"/>
            </a:br>
            <a:r>
              <a:rPr lang="en-US" b="1" dirty="0"/>
              <a:t>Development Costs and Timeline</a:t>
            </a:r>
            <a:br>
              <a:rPr lang="en-IN" dirty="0"/>
            </a:br>
            <a:endParaRPr lang="en-IN"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21013392"/>
              </p:ext>
            </p:extLst>
          </p:nvPr>
        </p:nvGraphicFramePr>
        <p:xfrm>
          <a:off x="533400" y="762000"/>
          <a:ext cx="8077200" cy="5538456"/>
        </p:xfrm>
        <a:graphic>
          <a:graphicData uri="http://schemas.openxmlformats.org/drawingml/2006/table">
            <a:tbl>
              <a:tblPr firstRow="1" firstCol="1" bandRow="1">
                <a:tableStyleId>{5C22544A-7EE6-4342-B048-85BDC9FD1C3A}</a:tableStyleId>
              </a:tblPr>
              <a:tblGrid>
                <a:gridCol w="3363351">
                  <a:extLst>
                    <a:ext uri="{9D8B030D-6E8A-4147-A177-3AD203B41FA5}">
                      <a16:colId xmlns:a16="http://schemas.microsoft.com/office/drawing/2014/main" val="20000"/>
                    </a:ext>
                  </a:extLst>
                </a:gridCol>
                <a:gridCol w="1876006">
                  <a:extLst>
                    <a:ext uri="{9D8B030D-6E8A-4147-A177-3AD203B41FA5}">
                      <a16:colId xmlns:a16="http://schemas.microsoft.com/office/drawing/2014/main" val="20001"/>
                    </a:ext>
                  </a:extLst>
                </a:gridCol>
                <a:gridCol w="2837843">
                  <a:extLst>
                    <a:ext uri="{9D8B030D-6E8A-4147-A177-3AD203B41FA5}">
                      <a16:colId xmlns:a16="http://schemas.microsoft.com/office/drawing/2014/main" val="20002"/>
                    </a:ext>
                  </a:extLst>
                </a:gridCol>
              </a:tblGrid>
              <a:tr h="547530">
                <a:tc>
                  <a:txBody>
                    <a:bodyPr/>
                    <a:lstStyle/>
                    <a:p>
                      <a:pPr marL="0" algn="l" eaLnBrk="0" hangingPunct="0">
                        <a:lnSpc>
                          <a:spcPct val="100000"/>
                        </a:lnSpc>
                        <a:spcAft>
                          <a:spcPts val="0"/>
                        </a:spcAft>
                        <a:tabLst>
                          <a:tab pos="1193165" algn="l"/>
                        </a:tabLst>
                      </a:pPr>
                      <a:r>
                        <a:rPr lang="en-US" sz="1800" dirty="0">
                          <a:effectLst/>
                          <a:latin typeface="Arial" pitchFamily="34" charset="0"/>
                          <a:cs typeface="Arial" pitchFamily="34" charset="0"/>
                        </a:rPr>
                        <a:t>Stage of Development</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Time Line</a:t>
                      </a:r>
                      <a:endParaRPr lang="en-IN" sz="1800" dirty="0">
                        <a:effectLst/>
                        <a:latin typeface="Arial" pitchFamily="34" charset="0"/>
                        <a:ea typeface="SimSun"/>
                        <a:cs typeface="Arial" pitchFamily="34" charset="0"/>
                      </a:endParaRPr>
                    </a:p>
                  </a:txBody>
                  <a:tcPr marL="62643" marR="62643" marT="0" marB="0" anchor="ctr"/>
                </a:tc>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SCP-</a:t>
                      </a:r>
                      <a:r>
                        <a:rPr lang="en-US" sz="1800" dirty="0" err="1">
                          <a:effectLst/>
                          <a:latin typeface="Arial" pitchFamily="34" charset="0"/>
                          <a:cs typeface="Arial" pitchFamily="34" charset="0"/>
                        </a:rPr>
                        <a:t>Antivirals</a:t>
                      </a:r>
                      <a:r>
                        <a:rPr lang="en-US" sz="1800" baseline="0" dirty="0">
                          <a:effectLst/>
                          <a:latin typeface="Arial" pitchFamily="34" charset="0"/>
                          <a:cs typeface="Arial" pitchFamily="34" charset="0"/>
                        </a:rPr>
                        <a:t> (cost)</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0"/>
                  </a:ext>
                </a:extLst>
              </a:tr>
              <a:tr h="1869768">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Facility and Operational Costs, Drug Discovery,</a:t>
                      </a:r>
                      <a:endParaRPr lang="en-IN" sz="1800" dirty="0">
                        <a:effectLst/>
                        <a:latin typeface="Arial" pitchFamily="34" charset="0"/>
                        <a:ea typeface="SimSun"/>
                        <a:cs typeface="Arial" pitchFamily="34" charset="0"/>
                      </a:endParaRPr>
                    </a:p>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Proof-of-concept,</a:t>
                      </a:r>
                      <a:endParaRPr lang="en-IN" sz="1800" dirty="0">
                        <a:effectLst/>
                        <a:latin typeface="Arial" pitchFamily="34" charset="0"/>
                        <a:ea typeface="SimSun"/>
                        <a:cs typeface="Arial" pitchFamily="34" charset="0"/>
                      </a:endParaRPr>
                    </a:p>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Pharmacokinetics,</a:t>
                      </a:r>
                      <a:endParaRPr lang="en-IN" sz="1800" dirty="0">
                        <a:effectLst/>
                        <a:latin typeface="Arial" pitchFamily="34" charset="0"/>
                        <a:ea typeface="SimSun"/>
                        <a:cs typeface="Arial" pitchFamily="34" charset="0"/>
                      </a:endParaRPr>
                    </a:p>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Documents, Medicine &amp; </a:t>
                      </a:r>
                      <a:r>
                        <a:rPr lang="en-US" sz="1800" dirty="0" err="1">
                          <a:effectLst/>
                          <a:latin typeface="Arial" pitchFamily="34" charset="0"/>
                          <a:cs typeface="Arial" pitchFamily="34" charset="0"/>
                        </a:rPr>
                        <a:t>Tox</a:t>
                      </a:r>
                      <a:r>
                        <a:rPr lang="en-US" sz="1800" dirty="0">
                          <a:effectLst/>
                          <a:latin typeface="Arial" pitchFamily="34" charset="0"/>
                          <a:cs typeface="Arial" pitchFamily="34" charset="0"/>
                        </a:rPr>
                        <a:t> Study, Preclinical Studies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On Going</a:t>
                      </a:r>
                      <a:endParaRPr lang="en-IN" sz="1800" dirty="0">
                        <a:effectLst/>
                        <a:latin typeface="Arial" pitchFamily="34" charset="0"/>
                        <a:ea typeface="SimSun"/>
                        <a:cs typeface="Arial" pitchFamily="34" charset="0"/>
                      </a:endParaRPr>
                    </a:p>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&amp; Finished</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IN" sz="1800" dirty="0">
                          <a:effectLst/>
                          <a:latin typeface="Arial" pitchFamily="34" charset="0"/>
                          <a:ea typeface="SimSun"/>
                          <a:cs typeface="Arial" pitchFamily="34" charset="0"/>
                        </a:rPr>
                        <a:t>$</a:t>
                      </a:r>
                      <a:r>
                        <a:rPr lang="en-IN" sz="1800" baseline="0" dirty="0">
                          <a:effectLst/>
                          <a:latin typeface="Arial" pitchFamily="34" charset="0"/>
                          <a:ea typeface="SimSun"/>
                          <a:cs typeface="Arial" pitchFamily="34" charset="0"/>
                        </a:rPr>
                        <a:t> 1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1"/>
                  </a:ext>
                </a:extLst>
              </a:tr>
              <a:tr h="274693">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Pre IND (505 b2 process)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On Going</a:t>
                      </a:r>
                      <a:r>
                        <a:rPr lang="en-IN" sz="1800" baseline="0" dirty="0">
                          <a:effectLst/>
                          <a:latin typeface="Arial" pitchFamily="34" charset="0"/>
                          <a:ea typeface="SimSun"/>
                          <a:cs typeface="Arial" pitchFamily="34" charset="0"/>
                        </a:rPr>
                        <a:t> </a:t>
                      </a:r>
                      <a:r>
                        <a:rPr lang="en-US" sz="1800" dirty="0">
                          <a:effectLst/>
                          <a:latin typeface="Arial" pitchFamily="34" charset="0"/>
                          <a:cs typeface="Arial" pitchFamily="34" charset="0"/>
                        </a:rPr>
                        <a:t>&amp; Finished</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ea typeface="SimSun"/>
                          <a:cs typeface="Arial" pitchFamily="34" charset="0"/>
                        </a:rPr>
                        <a:t>$</a:t>
                      </a:r>
                      <a:r>
                        <a:rPr lang="en-US" sz="1800" baseline="0" dirty="0">
                          <a:effectLst/>
                          <a:latin typeface="Arial" pitchFamily="34" charset="0"/>
                          <a:ea typeface="SimSun"/>
                          <a:cs typeface="Arial" pitchFamily="34" charset="0"/>
                        </a:rPr>
                        <a:t> 0.5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2"/>
                  </a:ext>
                </a:extLst>
              </a:tr>
              <a:tr h="274693">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Phase I Trials </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baseline="0" dirty="0">
                          <a:effectLst/>
                          <a:latin typeface="Arial" pitchFamily="34" charset="0"/>
                          <a:ea typeface="SimSun"/>
                          <a:cs typeface="Arial" pitchFamily="34" charset="0"/>
                        </a:rPr>
                        <a:t>2 months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$ 1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3"/>
                  </a:ext>
                </a:extLst>
              </a:tr>
              <a:tr h="274693">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Phase II Trials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marR="0" indent="0" algn="just" defTabSz="914400" rtl="0" eaLnBrk="0" fontAlgn="auto" latinLnBrk="0" hangingPunct="0">
                        <a:lnSpc>
                          <a:spcPct val="150000"/>
                        </a:lnSpc>
                        <a:spcBef>
                          <a:spcPts val="0"/>
                        </a:spcBef>
                        <a:spcAft>
                          <a:spcPts val="0"/>
                        </a:spcAft>
                        <a:buClr>
                          <a:srgbClr val="000000"/>
                        </a:buClr>
                        <a:buSzTx/>
                        <a:buFont typeface="Arial"/>
                        <a:buNone/>
                        <a:tabLst>
                          <a:tab pos="1193165" algn="l"/>
                        </a:tabLst>
                        <a:defRPr/>
                      </a:pPr>
                      <a:r>
                        <a:rPr lang="en-US" sz="1800" baseline="0" dirty="0">
                          <a:effectLst/>
                          <a:latin typeface="Arial" pitchFamily="34" charset="0"/>
                          <a:ea typeface="SimSun"/>
                          <a:cs typeface="Arial" pitchFamily="34" charset="0"/>
                        </a:rPr>
                        <a:t>2 months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a:t>
                      </a:r>
                      <a:r>
                        <a:rPr lang="en-US" sz="1800" baseline="0" dirty="0">
                          <a:effectLst/>
                          <a:latin typeface="Arial" pitchFamily="34" charset="0"/>
                          <a:cs typeface="Arial" pitchFamily="34" charset="0"/>
                        </a:rPr>
                        <a:t> 2</a:t>
                      </a:r>
                      <a:r>
                        <a:rPr lang="en-US" sz="1800" dirty="0">
                          <a:effectLst/>
                          <a:latin typeface="Arial" pitchFamily="34" charset="0"/>
                          <a:cs typeface="Arial" pitchFamily="34" charset="0"/>
                        </a:rPr>
                        <a:t>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4"/>
                  </a:ext>
                </a:extLst>
              </a:tr>
              <a:tr h="274693">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Phase III Trials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3 Months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$ 3</a:t>
                      </a:r>
                      <a:r>
                        <a:rPr lang="en-US" sz="1800" baseline="0" dirty="0">
                          <a:effectLst/>
                          <a:latin typeface="Arial" pitchFamily="34" charset="0"/>
                          <a:cs typeface="Arial" pitchFamily="34" charset="0"/>
                        </a:rPr>
                        <a:t> </a:t>
                      </a:r>
                      <a:r>
                        <a:rPr lang="en-US" sz="1800" dirty="0">
                          <a:effectLst/>
                          <a:latin typeface="Arial" pitchFamily="34" charset="0"/>
                          <a:cs typeface="Arial" pitchFamily="34" charset="0"/>
                        </a:rPr>
                        <a:t>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5"/>
                  </a:ext>
                </a:extLst>
              </a:tr>
              <a:tr h="274693">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NDA Application</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1-2 Months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a:t>
                      </a:r>
                      <a:r>
                        <a:rPr lang="en-US" sz="1800" baseline="0" dirty="0">
                          <a:effectLst/>
                          <a:latin typeface="Arial" pitchFamily="34" charset="0"/>
                          <a:cs typeface="Arial" pitchFamily="34" charset="0"/>
                        </a:rPr>
                        <a:t> 1</a:t>
                      </a:r>
                      <a:r>
                        <a:rPr lang="en-US" sz="1800" dirty="0">
                          <a:effectLst/>
                          <a:latin typeface="Arial" pitchFamily="34" charset="0"/>
                          <a:cs typeface="Arial" pitchFamily="34" charset="0"/>
                        </a:rPr>
                        <a:t>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6"/>
                  </a:ext>
                </a:extLst>
              </a:tr>
              <a:tr h="545598">
                <a:tc>
                  <a:txBody>
                    <a:bodyPr/>
                    <a:lstStyle/>
                    <a:p>
                      <a:pPr marL="0" algn="just" eaLnBrk="0" hangingPunct="0">
                        <a:lnSpc>
                          <a:spcPct val="100000"/>
                        </a:lnSpc>
                        <a:spcAft>
                          <a:spcPts val="0"/>
                        </a:spcAft>
                        <a:tabLst>
                          <a:tab pos="1193165" algn="l"/>
                        </a:tabLst>
                      </a:pPr>
                      <a:r>
                        <a:rPr lang="en-US" sz="1800" dirty="0" err="1">
                          <a:effectLst/>
                          <a:latin typeface="Arial" pitchFamily="34" charset="0"/>
                          <a:cs typeface="Arial" pitchFamily="34" charset="0"/>
                        </a:rPr>
                        <a:t>Misc</a:t>
                      </a:r>
                      <a:r>
                        <a:rPr lang="en-US" sz="1800" dirty="0">
                          <a:effectLst/>
                          <a:latin typeface="Arial" pitchFamily="34" charset="0"/>
                          <a:cs typeface="Arial" pitchFamily="34" charset="0"/>
                        </a:rPr>
                        <a:t> Operational Expenses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cs typeface="Arial" pitchFamily="34" charset="0"/>
                        </a:rPr>
                        <a:t>On Going</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a:t>
                      </a:r>
                      <a:r>
                        <a:rPr lang="en-US" sz="1800" baseline="0" dirty="0">
                          <a:effectLst/>
                          <a:latin typeface="Arial" pitchFamily="34" charset="0"/>
                          <a:cs typeface="Arial" pitchFamily="34" charset="0"/>
                        </a:rPr>
                        <a:t> </a:t>
                      </a:r>
                      <a:r>
                        <a:rPr lang="en-US" sz="1800" baseline="0" dirty="0">
                          <a:effectLst/>
                          <a:latin typeface="Arial" pitchFamily="34" charset="0"/>
                          <a:ea typeface="SimSun"/>
                          <a:cs typeface="Arial" pitchFamily="34" charset="0"/>
                        </a:rPr>
                        <a:t>0.5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7"/>
                  </a:ext>
                </a:extLst>
              </a:tr>
              <a:tr h="273765">
                <a:tc>
                  <a:txBody>
                    <a:bodyPr/>
                    <a:lstStyle/>
                    <a:p>
                      <a:pPr marL="0" algn="just" eaLnBrk="0" hangingPunct="0">
                        <a:lnSpc>
                          <a:spcPct val="100000"/>
                        </a:lnSpc>
                        <a:spcAft>
                          <a:spcPts val="0"/>
                        </a:spcAft>
                        <a:tabLst>
                          <a:tab pos="1193165" algn="l"/>
                        </a:tabLst>
                      </a:pPr>
                      <a:r>
                        <a:rPr lang="en-US" sz="1800" dirty="0">
                          <a:effectLst/>
                          <a:latin typeface="Arial" pitchFamily="34" charset="0"/>
                          <a:cs typeface="Arial" pitchFamily="34" charset="0"/>
                        </a:rPr>
                        <a:t>Total</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0"/>
                        </a:spcAft>
                        <a:tabLst>
                          <a:tab pos="1193165" algn="l"/>
                        </a:tabLst>
                      </a:pPr>
                      <a:r>
                        <a:rPr lang="en-US" sz="1800" dirty="0">
                          <a:effectLst/>
                          <a:latin typeface="Arial" pitchFamily="34" charset="0"/>
                          <a:ea typeface="SimSun"/>
                          <a:cs typeface="Arial" pitchFamily="34" charset="0"/>
                        </a:rPr>
                        <a:t>9</a:t>
                      </a:r>
                      <a:r>
                        <a:rPr lang="en-US" sz="1800" baseline="0" dirty="0">
                          <a:effectLst/>
                          <a:latin typeface="Arial" pitchFamily="34" charset="0"/>
                          <a:ea typeface="SimSun"/>
                          <a:cs typeface="Arial" pitchFamily="34" charset="0"/>
                        </a:rPr>
                        <a:t> months</a:t>
                      </a:r>
                      <a:endParaRPr lang="en-IN" sz="1800" dirty="0">
                        <a:effectLst/>
                        <a:latin typeface="Arial" pitchFamily="34" charset="0"/>
                        <a:ea typeface="SimSun"/>
                        <a:cs typeface="Arial" pitchFamily="34" charset="0"/>
                      </a:endParaRPr>
                    </a:p>
                  </a:txBody>
                  <a:tcPr marL="62643" marR="62643" marT="0" marB="0" anchor="ctr"/>
                </a:tc>
                <a:tc>
                  <a:txBody>
                    <a:bodyPr/>
                    <a:lstStyle/>
                    <a:p>
                      <a:pPr marL="457200" algn="just" eaLnBrk="0" hangingPunct="0">
                        <a:lnSpc>
                          <a:spcPct val="150000"/>
                        </a:lnSpc>
                        <a:spcAft>
                          <a:spcPts val="1000"/>
                        </a:spcAft>
                        <a:tabLst>
                          <a:tab pos="1193165" algn="l"/>
                        </a:tabLst>
                      </a:pPr>
                      <a:r>
                        <a:rPr lang="en-US" sz="1800" dirty="0">
                          <a:effectLst/>
                          <a:latin typeface="Arial" pitchFamily="34" charset="0"/>
                          <a:cs typeface="Arial" pitchFamily="34" charset="0"/>
                        </a:rPr>
                        <a:t>$ 9 Million</a:t>
                      </a:r>
                      <a:endParaRPr lang="en-IN" sz="1800" dirty="0">
                        <a:effectLst/>
                        <a:latin typeface="Arial" pitchFamily="34" charset="0"/>
                        <a:ea typeface="SimSun"/>
                        <a:cs typeface="Arial" pitchFamily="34" charset="0"/>
                      </a:endParaRPr>
                    </a:p>
                  </a:txBody>
                  <a:tcPr marL="62643" marR="62643"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0920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584"/>
            <a:ext cx="9144000" cy="813816"/>
          </a:xfrm>
        </p:spPr>
        <p:txBody>
          <a:bodyPr>
            <a:normAutofit/>
          </a:bodyPr>
          <a:lstStyle/>
          <a:p>
            <a:pPr algn="ctr"/>
            <a:r>
              <a:rPr lang="en-IN" sz="3200" b="1" dirty="0">
                <a:solidFill>
                  <a:srgbClr val="FF0000"/>
                </a:solidFill>
              </a:rPr>
              <a:t>The Winning Team</a:t>
            </a:r>
          </a:p>
        </p:txBody>
      </p:sp>
      <p:sp>
        <p:nvSpPr>
          <p:cNvPr id="3" name="Content Placeholder 2"/>
          <p:cNvSpPr>
            <a:spLocks noGrp="1"/>
          </p:cNvSpPr>
          <p:nvPr>
            <p:ph type="body" idx="1"/>
          </p:nvPr>
        </p:nvSpPr>
        <p:spPr>
          <a:xfrm>
            <a:off x="566928" y="768096"/>
            <a:ext cx="8010144" cy="4078224"/>
          </a:xfrm>
        </p:spPr>
        <p:txBody>
          <a:bodyPr>
            <a:noAutofit/>
          </a:bodyPr>
          <a:lstStyle/>
          <a:p>
            <a:pPr algn="just"/>
            <a:r>
              <a:rPr lang="en-US" sz="1800" b="1" dirty="0"/>
              <a:t>Timothy Allen, M.D., </a:t>
            </a:r>
            <a:r>
              <a:rPr lang="en-US" sz="1800" b="1" dirty="0" err="1"/>
              <a:t>Ph.D</a:t>
            </a:r>
            <a:r>
              <a:rPr lang="en-US" sz="1800" dirty="0"/>
              <a:t>: Chief Medical Scientist and Advisor to the Board at Global Allied Pharmaceuticals. A professional in early/late-stage development/launching, regulatory, safety, clinical development, and joint venture/due diligence collaboration in biopharmaceuticals. authored published 68 papers and three textbooks. An ex- fellow at FDA and CIOMS. A current CIOMS contributor. A US-trained MD in internal medicine and hem. Oncology with sub- fellowship in Immune Oncology. Ph.D. in Epidemiology- biostatistics analysis. Proficient in IND, NDA, BLA, and Early Development into Launching.</a:t>
            </a:r>
          </a:p>
          <a:p>
            <a:pPr algn="just"/>
            <a:r>
              <a:rPr lang="en-US" sz="1800" b="1" dirty="0" err="1"/>
              <a:t>Nepton</a:t>
            </a:r>
            <a:r>
              <a:rPr lang="en-US" sz="1800" b="1" dirty="0"/>
              <a:t> Sheikh- </a:t>
            </a:r>
            <a:r>
              <a:rPr lang="en-US" sz="1800" b="1" dirty="0" err="1"/>
              <a:t>Khoni</a:t>
            </a:r>
            <a:r>
              <a:rPr lang="en-US" sz="1800" b="1" dirty="0"/>
              <a:t> MD</a:t>
            </a:r>
            <a:r>
              <a:rPr lang="en-US" sz="1800" dirty="0"/>
              <a:t>: CEO of Nexus Alliance Biopharma. A Clinical/Medical Practitioner for more than 14 years and 9 years in Clinical development. A medical doctor with adequate clinical training in internal medicine and oncology.</a:t>
            </a:r>
          </a:p>
          <a:p>
            <a:pPr algn="just"/>
            <a:r>
              <a:rPr lang="en-US" sz="1800" b="1" dirty="0" err="1"/>
              <a:t>Ghazaleh</a:t>
            </a:r>
            <a:r>
              <a:rPr lang="en-US" sz="1800" b="1" dirty="0"/>
              <a:t> </a:t>
            </a:r>
            <a:r>
              <a:rPr lang="en-US" sz="1800" b="1" dirty="0" err="1"/>
              <a:t>Shoja</a:t>
            </a:r>
            <a:r>
              <a:rPr lang="en-US" sz="1800" b="1" dirty="0"/>
              <a:t> E </a:t>
            </a:r>
            <a:r>
              <a:rPr lang="en-US" sz="1800" b="1" dirty="0" err="1"/>
              <a:t>Razavi</a:t>
            </a:r>
            <a:r>
              <a:rPr lang="en-US" sz="1800" b="1" dirty="0"/>
              <a:t> MD</a:t>
            </a:r>
            <a:r>
              <a:rPr lang="en-US" sz="1800" dirty="0"/>
              <a:t>: </a:t>
            </a:r>
            <a:r>
              <a:rPr lang="en-US" sz="1800" dirty="0" err="1"/>
              <a:t>Ghazaleh</a:t>
            </a:r>
            <a:r>
              <a:rPr lang="en-US" sz="1800" dirty="0"/>
              <a:t> is a practicing hematologist, medical oncologist with more than ten years of clinical and 5 years of industry experience. She has also trained in supportive and palliative care in Italy, granted by European Society for Medical Oncology (ESMO) in 2007 and completed her clinical fellowship in malignant hematology and stem cell transplant in Canada in 2017.</a:t>
            </a:r>
            <a:endParaRPr lang="en-IN" sz="1800" dirty="0"/>
          </a:p>
        </p:txBody>
      </p:sp>
      <p:sp>
        <p:nvSpPr>
          <p:cNvPr id="6" name="Slide Number Placeholder 5"/>
          <p:cNvSpPr>
            <a:spLocks noGrp="1"/>
          </p:cNvSpPr>
          <p:nvPr>
            <p:ph type="sldNum" idx="12"/>
          </p:nvPr>
        </p:nvSpPr>
        <p:spPr/>
        <p:txBody>
          <a:bodyPr/>
          <a:lstStyle/>
          <a:p>
            <a:fld id="{B6F15528-21DE-4FAA-801E-634DDDAF4B2B}" type="slidenum">
              <a:rPr lang="en-US" smtClean="0"/>
              <a:pPr/>
              <a:t>23</a:t>
            </a:fld>
            <a:endParaRPr lang="en-US"/>
          </a:p>
        </p:txBody>
      </p:sp>
      <p:sp>
        <p:nvSpPr>
          <p:cNvPr id="7" name="TextBox 6"/>
          <p:cNvSpPr txBox="1"/>
          <p:nvPr/>
        </p:nvSpPr>
        <p:spPr>
          <a:xfrm>
            <a:off x="492370" y="6222478"/>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329850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References and Published papers</a:t>
            </a:r>
          </a:p>
        </p:txBody>
      </p:sp>
      <p:sp>
        <p:nvSpPr>
          <p:cNvPr id="3" name="Content Placeholder 2"/>
          <p:cNvSpPr>
            <a:spLocks noGrp="1"/>
          </p:cNvSpPr>
          <p:nvPr>
            <p:ph type="body" idx="1"/>
          </p:nvPr>
        </p:nvSpPr>
        <p:spPr/>
        <p:txBody>
          <a:bodyPr>
            <a:normAutofit/>
          </a:bodyPr>
          <a:lstStyle/>
          <a:p>
            <a:r>
              <a:rPr lang="en-US" sz="2000" dirty="0"/>
              <a:t>Wang, M., Cao, R., Zhang, L. </a:t>
            </a:r>
            <a:r>
              <a:rPr lang="en-US" sz="2000" i="1" dirty="0"/>
              <a:t>et al.</a:t>
            </a:r>
            <a:r>
              <a:rPr lang="en-US" sz="2000" dirty="0"/>
              <a:t> </a:t>
            </a:r>
            <a:r>
              <a:rPr lang="en-US" sz="2000" dirty="0" err="1"/>
              <a:t>Remdesivir</a:t>
            </a:r>
            <a:r>
              <a:rPr lang="en-US" sz="2000" dirty="0"/>
              <a:t> and chloroquine effectively inhibit the recently emerged novel coronavirus (2019-nCoV) in vitro. </a:t>
            </a:r>
            <a:r>
              <a:rPr lang="en-US" sz="2000" i="1" dirty="0"/>
              <a:t>Cell Res</a:t>
            </a:r>
            <a:r>
              <a:rPr lang="en-US" sz="2000" dirty="0"/>
              <a:t> </a:t>
            </a:r>
            <a:r>
              <a:rPr lang="en-US" sz="2000" b="1" dirty="0"/>
              <a:t>30, </a:t>
            </a:r>
            <a:r>
              <a:rPr lang="en-US" sz="2000" dirty="0"/>
              <a:t>269–271 (2020). https://doi.org/10.1038/s41422-020-0282-0</a:t>
            </a:r>
          </a:p>
          <a:p>
            <a:r>
              <a:rPr lang="en-US" sz="2000" b="1" dirty="0"/>
              <a:t>Published papers on the SCP technology </a:t>
            </a:r>
            <a:r>
              <a:rPr lang="en-US" sz="2000" dirty="0"/>
              <a:t>can be found at below links:</a:t>
            </a:r>
          </a:p>
          <a:p>
            <a:pPr marL="114300" indent="0">
              <a:buNone/>
            </a:pPr>
            <a:r>
              <a:rPr lang="en-US" sz="2000" dirty="0">
                <a:hlinkClick r:id="rId2"/>
              </a:rPr>
              <a:t>http://www.nexusalliancebiopharma.com/articles.php</a:t>
            </a:r>
            <a:endParaRPr lang="en-US" sz="2000" dirty="0"/>
          </a:p>
          <a:p>
            <a:pPr marL="114300" indent="0">
              <a:buNone/>
            </a:pPr>
            <a:r>
              <a:rPr lang="en-US" sz="2000" dirty="0">
                <a:hlinkClick r:id="rId3"/>
              </a:rPr>
              <a:t>http://www.nexusalliancebiopharma.com/product/books.php </a:t>
            </a:r>
            <a:endParaRPr lang="en-US" sz="2000" dirty="0"/>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15883789"/>
              </p:ext>
            </p:extLst>
          </p:nvPr>
        </p:nvGraphicFramePr>
        <p:xfrm>
          <a:off x="725510" y="4011411"/>
          <a:ext cx="7518158" cy="1868884"/>
        </p:xfrm>
        <a:graphic>
          <a:graphicData uri="http://schemas.openxmlformats.org/drawingml/2006/table">
            <a:tbl>
              <a:tblPr firstRow="1" bandRow="1">
                <a:tableStyleId>{5C22544A-7EE6-4342-B048-85BDC9FD1C3A}</a:tableStyleId>
              </a:tblPr>
              <a:tblGrid>
                <a:gridCol w="7518158">
                  <a:extLst>
                    <a:ext uri="{9D8B030D-6E8A-4147-A177-3AD203B41FA5}">
                      <a16:colId xmlns:a16="http://schemas.microsoft.com/office/drawing/2014/main" val="3336822644"/>
                    </a:ext>
                  </a:extLst>
                </a:gridCol>
              </a:tblGrid>
              <a:tr h="1868884">
                <a:tc>
                  <a:txBody>
                    <a:bodyPr/>
                    <a:lstStyle/>
                    <a:p>
                      <a:pPr marL="114300" indent="0">
                        <a:buNone/>
                      </a:pPr>
                      <a:r>
                        <a:rPr lang="en-US" sz="2800" b="1" dirty="0"/>
                        <a:t>Contact us:</a:t>
                      </a:r>
                    </a:p>
                    <a:p>
                      <a:pPr marL="114300" indent="-114300">
                        <a:buNone/>
                      </a:pPr>
                      <a:r>
                        <a:rPr lang="en-US" sz="1800" b="1" dirty="0"/>
                        <a:t>Timothy Allen, MD, PhD</a:t>
                      </a:r>
                    </a:p>
                    <a:p>
                      <a:pPr>
                        <a:buNone/>
                      </a:pPr>
                      <a:r>
                        <a:rPr lang="en-US" sz="1800" dirty="0"/>
                        <a:t>Email ID: </a:t>
                      </a:r>
                      <a:r>
                        <a:rPr lang="en-US" sz="1800" dirty="0">
                          <a:hlinkClick r:id="rId4"/>
                        </a:rPr>
                        <a:t>timothy.Allen@TakeChargeMedical.com</a:t>
                      </a:r>
                      <a:endParaRPr lang="en-US" sz="1800" dirty="0"/>
                    </a:p>
                    <a:p>
                      <a:pPr>
                        <a:buNone/>
                      </a:pPr>
                      <a:r>
                        <a:rPr lang="en-US" sz="1800" dirty="0"/>
                        <a:t>Cell phone: 321-945-4283</a:t>
                      </a:r>
                      <a:endParaRPr lang="en-US" sz="1800" b="1" dirty="0"/>
                    </a:p>
                  </a:txBody>
                  <a:tcPr>
                    <a:solidFill>
                      <a:schemeClr val="tx1">
                        <a:lumMod val="95000"/>
                        <a:lumOff val="5000"/>
                      </a:schemeClr>
                    </a:solidFill>
                  </a:tcPr>
                </a:tc>
                <a:extLst>
                  <a:ext uri="{0D108BD9-81ED-4DB2-BD59-A6C34878D82A}">
                    <a16:rowId xmlns:a16="http://schemas.microsoft.com/office/drawing/2014/main" val="3271257311"/>
                  </a:ext>
                </a:extLst>
              </a:tr>
            </a:tbl>
          </a:graphicData>
        </a:graphic>
      </p:graphicFrame>
      <p:sp>
        <p:nvSpPr>
          <p:cNvPr id="6" name="Slide Number Placeholder 5"/>
          <p:cNvSpPr>
            <a:spLocks noGrp="1"/>
          </p:cNvSpPr>
          <p:nvPr>
            <p:ph type="sldNum" idx="12"/>
          </p:nvPr>
        </p:nvSpPr>
        <p:spPr/>
        <p:txBody>
          <a:bodyPr/>
          <a:lstStyle/>
          <a:p>
            <a:fld id="{B6F15528-21DE-4FAA-801E-634DDDAF4B2B}" type="slidenum">
              <a:rPr lang="en-US" smtClean="0"/>
              <a:pPr/>
              <a:t>24</a:t>
            </a:fld>
            <a:endParaRPr lang="en-US"/>
          </a:p>
        </p:txBody>
      </p:sp>
      <p:sp>
        <p:nvSpPr>
          <p:cNvPr id="7" name="TextBox 6"/>
          <p:cNvSpPr txBox="1"/>
          <p:nvPr/>
        </p:nvSpPr>
        <p:spPr>
          <a:xfrm>
            <a:off x="478302" y="6166207"/>
            <a:ext cx="8314006" cy="369332"/>
          </a:xfrm>
          <a:prstGeom prst="rect">
            <a:avLst/>
          </a:prstGeom>
          <a:noFill/>
        </p:spPr>
        <p:txBody>
          <a:bodyPr wrap="square" rtlCol="0">
            <a:spAutoFit/>
          </a:bodyPr>
          <a:lstStyle/>
          <a:p>
            <a:r>
              <a:rPr lang="en-US" sz="1600" b="1" dirty="0">
                <a:solidFill>
                  <a:srgbClr val="FF0000"/>
                </a:solidFill>
                <a:hlinkClick r:id="rId5"/>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224457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Vision</a:t>
            </a:r>
          </a:p>
        </p:txBody>
      </p:sp>
      <p:sp>
        <p:nvSpPr>
          <p:cNvPr id="3" name="Text Placeholder 2"/>
          <p:cNvSpPr>
            <a:spLocks noGrp="1"/>
          </p:cNvSpPr>
          <p:nvPr>
            <p:ph type="body" idx="1"/>
          </p:nvPr>
        </p:nvSpPr>
        <p:spPr>
          <a:xfrm>
            <a:off x="457200" y="1417638"/>
            <a:ext cx="8229600" cy="4525963"/>
          </a:xfrm>
        </p:spPr>
        <p:txBody>
          <a:bodyPr/>
          <a:lstStyle/>
          <a:p>
            <a:pPr marL="114300" indent="0" algn="just">
              <a:buNone/>
            </a:pPr>
            <a:r>
              <a:rPr lang="en-US" sz="2800" dirty="0"/>
              <a:t>We envision a line of products which will be used for the treatment for Coronavirus</a:t>
            </a:r>
          </a:p>
          <a:p>
            <a:pPr marL="114300" indent="0" algn="just">
              <a:buNone/>
            </a:pPr>
            <a:r>
              <a:rPr lang="en-US" sz="2800" b="1" dirty="0"/>
              <a:t>Why would anyone invest in? </a:t>
            </a:r>
          </a:p>
          <a:p>
            <a:pPr algn="just">
              <a:buFont typeface="Wingdings" panose="05000000000000000000" pitchFamily="2" charset="2"/>
              <a:buChar char="§"/>
            </a:pPr>
            <a:r>
              <a:rPr lang="en-US" sz="2800" dirty="0"/>
              <a:t>We donate our IP for COVID- 19 indications. </a:t>
            </a:r>
          </a:p>
          <a:p>
            <a:pPr algn="just">
              <a:buFont typeface="Wingdings" panose="05000000000000000000" pitchFamily="2" charset="2"/>
              <a:buChar char="§"/>
            </a:pPr>
            <a:r>
              <a:rPr lang="en-US" sz="2800" dirty="0"/>
              <a:t>We are asking for Joint Venture development and distribution of the advanced formulation of the otherwise water-insoluble drugs of choice of </a:t>
            </a:r>
            <a:r>
              <a:rPr lang="en-US" sz="2800" dirty="0" err="1"/>
              <a:t>hydroxychloroquine</a:t>
            </a:r>
            <a:r>
              <a:rPr lang="en-US" sz="2800" dirty="0"/>
              <a:t>, chloroquine, and antiviral agents to produce an advanced </a:t>
            </a:r>
            <a:r>
              <a:rPr lang="en-US" sz="2800" dirty="0" err="1"/>
              <a:t>Benefit:Risk</a:t>
            </a:r>
            <a:r>
              <a:rPr lang="en-US" sz="2800" dirty="0"/>
              <a:t> ratio. </a:t>
            </a:r>
          </a:p>
        </p:txBody>
      </p:sp>
      <p:sp>
        <p:nvSpPr>
          <p:cNvPr id="4" name="Slide Number Placeholder 3"/>
          <p:cNvSpPr>
            <a:spLocks noGrp="1"/>
          </p:cNvSpPr>
          <p:nvPr>
            <p:ph type="sldNum" idx="12"/>
          </p:nvPr>
        </p:nvSpPr>
        <p:spPr/>
        <p:txBody>
          <a:bodyPr/>
          <a:lstStyle/>
          <a:p>
            <a:fld id="{B6F15528-21DE-4FAA-801E-634DDDAF4B2B}" type="slidenum">
              <a:rPr lang="en-US" smtClean="0"/>
              <a:pPr/>
              <a:t>3</a:t>
            </a:fld>
            <a:endParaRPr lang="en-US"/>
          </a:p>
        </p:txBody>
      </p:sp>
      <p:sp>
        <p:nvSpPr>
          <p:cNvPr id="5" name="TextBox 4"/>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59508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Our Approach</a:t>
            </a:r>
            <a:endParaRPr lang="en-US" dirty="0">
              <a:solidFill>
                <a:srgbClr val="FF0000"/>
              </a:solidFill>
            </a:endParaRPr>
          </a:p>
        </p:txBody>
      </p:sp>
      <p:sp>
        <p:nvSpPr>
          <p:cNvPr id="3" name="Text Placeholder 2"/>
          <p:cNvSpPr>
            <a:spLocks noGrp="1"/>
          </p:cNvSpPr>
          <p:nvPr>
            <p:ph type="body" idx="1"/>
          </p:nvPr>
        </p:nvSpPr>
        <p:spPr/>
        <p:txBody>
          <a:bodyPr/>
          <a:lstStyle/>
          <a:p>
            <a:pPr algn="just"/>
            <a:r>
              <a:rPr lang="en-US" sz="2400" dirty="0"/>
              <a:t>Safe</a:t>
            </a:r>
          </a:p>
          <a:p>
            <a:pPr algn="just"/>
            <a:r>
              <a:rPr lang="en-US" sz="2400" dirty="0"/>
              <a:t>Strong safety profile (history, MOA, Route of Delivery, supporting data)</a:t>
            </a:r>
          </a:p>
          <a:p>
            <a:pPr algn="just"/>
            <a:r>
              <a:rPr lang="en-US" sz="2400" dirty="0"/>
              <a:t>Platform with relevant and many potential applications in areas of founders’ expertise as well as where clear differentiation leads to value</a:t>
            </a:r>
          </a:p>
          <a:p>
            <a:pPr algn="just"/>
            <a:r>
              <a:rPr lang="en-US" sz="2400" dirty="0"/>
              <a:t>Credible Scientific Hypothesis</a:t>
            </a:r>
          </a:p>
          <a:p>
            <a:pPr algn="just"/>
            <a:r>
              <a:rPr lang="en-US" sz="2400" dirty="0"/>
              <a:t>Solid science supported by human and animal data- We have solid human &amp; Pre- clinical data at this point as a proven track record of a proof of concept.   </a:t>
            </a:r>
          </a:p>
          <a:p>
            <a:pPr algn="just"/>
            <a:endParaRPr lang="en-US" sz="2400" dirty="0"/>
          </a:p>
        </p:txBody>
      </p:sp>
      <p:sp>
        <p:nvSpPr>
          <p:cNvPr id="4" name="Slide Number Placeholder 3"/>
          <p:cNvSpPr>
            <a:spLocks noGrp="1"/>
          </p:cNvSpPr>
          <p:nvPr>
            <p:ph type="sldNum" idx="12"/>
          </p:nvPr>
        </p:nvSpPr>
        <p:spPr/>
        <p:txBody>
          <a:bodyPr/>
          <a:lstStyle/>
          <a:p>
            <a:fld id="{B6F15528-21DE-4FAA-801E-634DDDAF4B2B}" type="slidenum">
              <a:rPr lang="en-US" smtClean="0"/>
              <a:pPr/>
              <a:t>4</a:t>
            </a:fld>
            <a:endParaRPr lang="en-US"/>
          </a:p>
        </p:txBody>
      </p:sp>
      <p:sp>
        <p:nvSpPr>
          <p:cNvPr id="7" name="TextBox 6"/>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89140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Our Platform- SCP Technology</a:t>
            </a:r>
          </a:p>
        </p:txBody>
      </p:sp>
      <p:sp>
        <p:nvSpPr>
          <p:cNvPr id="4" name="Slide Number Placeholder 3"/>
          <p:cNvSpPr>
            <a:spLocks noGrp="1"/>
          </p:cNvSpPr>
          <p:nvPr>
            <p:ph type="sldNum" idx="12"/>
          </p:nvPr>
        </p:nvSpPr>
        <p:spPr/>
        <p:txBody>
          <a:bodyPr/>
          <a:lstStyle/>
          <a:p>
            <a:fld id="{B6F15528-21DE-4FAA-801E-634DDDAF4B2B}" type="slidenum">
              <a:rPr lang="en-US" smtClean="0"/>
              <a:pPr/>
              <a:t>5</a:t>
            </a:fld>
            <a:endParaRPr lang="en-US"/>
          </a:p>
        </p:txBody>
      </p:sp>
      <p:graphicFrame>
        <p:nvGraphicFramePr>
          <p:cNvPr id="5" name="Diagram 4"/>
          <p:cNvGraphicFramePr/>
          <p:nvPr>
            <p:extLst>
              <p:ext uri="{D42A27DB-BD31-4B8C-83A1-F6EECF244321}">
                <p14:modId xmlns:p14="http://schemas.microsoft.com/office/powerpoint/2010/main" val="1897278273"/>
              </p:ext>
            </p:extLst>
          </p:nvPr>
        </p:nvGraphicFramePr>
        <p:xfrm>
          <a:off x="457200" y="1744640"/>
          <a:ext cx="4032485"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7"/>
          <p:cNvSpPr txBox="1">
            <a:spLocks noChangeArrowheads="1"/>
          </p:cNvSpPr>
          <p:nvPr/>
        </p:nvSpPr>
        <p:spPr bwMode="auto">
          <a:xfrm>
            <a:off x="4572000" y="1093371"/>
            <a:ext cx="44910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buFont typeface="Arial" pitchFamily="34" charset="0"/>
              <a:buChar char="•"/>
              <a:defRPr/>
            </a:pPr>
            <a:r>
              <a:rPr lang="en-IN" altLang="en-US" sz="2400" dirty="0">
                <a:latin typeface="+mn-lt"/>
              </a:rPr>
              <a:t>A novel platform </a:t>
            </a:r>
          </a:p>
          <a:p>
            <a:pPr marL="342900" indent="-342900">
              <a:buFont typeface="Arial" pitchFamily="34" charset="0"/>
              <a:buChar char="•"/>
              <a:defRPr/>
            </a:pPr>
            <a:r>
              <a:rPr lang="en-US" altLang="en-US" sz="2400" dirty="0">
                <a:latin typeface="+mn-lt"/>
              </a:rPr>
              <a:t>Two different and independently acting compounds are combined into one hybrid compound that can synergize </a:t>
            </a:r>
          </a:p>
          <a:p>
            <a:pPr marL="342900" indent="-342900">
              <a:buFont typeface="Arial" pitchFamily="34" charset="0"/>
              <a:buChar char="•"/>
              <a:defRPr/>
            </a:pPr>
            <a:r>
              <a:rPr lang="en-US" altLang="en-US" sz="2400" dirty="0">
                <a:latin typeface="+mn-lt"/>
              </a:rPr>
              <a:t>Potency of the new composite compound is greater than the sum of each individual moiety. </a:t>
            </a:r>
          </a:p>
          <a:p>
            <a:pPr marL="342900" indent="-342900">
              <a:buFont typeface="Arial" pitchFamily="34" charset="0"/>
              <a:buChar char="•"/>
              <a:defRPr/>
            </a:pPr>
            <a:r>
              <a:rPr lang="en-US" altLang="en-US" sz="2400" dirty="0">
                <a:latin typeface="+mn-lt"/>
              </a:rPr>
              <a:t>Precedent for hybrid compounds comes from naturally occurring proteins and small molecules.</a:t>
            </a:r>
            <a:endParaRPr lang="en-IN" altLang="en-US" sz="2400" dirty="0">
              <a:latin typeface="+mn-lt"/>
            </a:endParaRPr>
          </a:p>
        </p:txBody>
      </p:sp>
      <p:sp>
        <p:nvSpPr>
          <p:cNvPr id="10" name="TextBox 9"/>
          <p:cNvSpPr txBox="1"/>
          <p:nvPr/>
        </p:nvSpPr>
        <p:spPr>
          <a:xfrm>
            <a:off x="436099" y="6488668"/>
            <a:ext cx="8314006" cy="369332"/>
          </a:xfrm>
          <a:prstGeom prst="rect">
            <a:avLst/>
          </a:prstGeom>
          <a:noFill/>
        </p:spPr>
        <p:txBody>
          <a:bodyPr wrap="square" rtlCol="0">
            <a:spAutoFit/>
          </a:bodyPr>
          <a:lstStyle/>
          <a:p>
            <a:r>
              <a:rPr lang="en-US" sz="1600" b="1" dirty="0">
                <a:solidFill>
                  <a:srgbClr val="FF0000"/>
                </a:solidFill>
                <a:hlinkClick r:id="rId7"/>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192172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896"/>
            <a:ext cx="9144000" cy="498598"/>
          </a:xfrm>
        </p:spPr>
        <p:txBody>
          <a:bodyPr>
            <a:noAutofit/>
          </a:bodyPr>
          <a:lstStyle/>
          <a:p>
            <a:pPr algn="ctr"/>
            <a:r>
              <a:rPr lang="en-US" altLang="en-US" sz="3600" b="1" dirty="0">
                <a:solidFill>
                  <a:srgbClr val="FF0000"/>
                </a:solidFill>
              </a:rPr>
              <a:t>SCP: A NAB’s first generation product Platform</a:t>
            </a:r>
            <a:endParaRPr lang="en-US" sz="3600" b="1" dirty="0">
              <a:solidFill>
                <a:srgbClr val="FF0000"/>
              </a:solidFill>
            </a:endParaRPr>
          </a:p>
        </p:txBody>
      </p:sp>
      <p:sp>
        <p:nvSpPr>
          <p:cNvPr id="3" name="Content Placeholder 2"/>
          <p:cNvSpPr>
            <a:spLocks noGrp="1"/>
          </p:cNvSpPr>
          <p:nvPr>
            <p:ph type="body" idx="1"/>
          </p:nvPr>
        </p:nvSpPr>
        <p:spPr>
          <a:xfrm>
            <a:off x="457200" y="914401"/>
            <a:ext cx="8229600" cy="5552289"/>
          </a:xfrm>
        </p:spPr>
        <p:txBody>
          <a:bodyPr/>
          <a:lstStyle/>
          <a:p>
            <a:pPr algn="just">
              <a:buFont typeface="Wingdings" pitchFamily="2" charset="2"/>
              <a:buChar char="§"/>
            </a:pPr>
            <a:r>
              <a:rPr lang="en-US" sz="2000" b="1" dirty="0">
                <a:solidFill>
                  <a:schemeClr val="tx1"/>
                </a:solidFill>
              </a:rPr>
              <a:t>5 fold reduction in the production cost  against liposome technology.</a:t>
            </a:r>
          </a:p>
          <a:p>
            <a:pPr algn="just">
              <a:buFont typeface="Wingdings" pitchFamily="2" charset="2"/>
              <a:buChar char="§"/>
            </a:pPr>
            <a:r>
              <a:rPr lang="en-US" sz="2000" b="1" dirty="0">
                <a:solidFill>
                  <a:schemeClr val="tx1"/>
                </a:solidFill>
              </a:rPr>
              <a:t>SCP- X improves the risk: benefit ratio of the predicated known generics by over 10 folds. </a:t>
            </a:r>
          </a:p>
          <a:p>
            <a:pPr algn="just">
              <a:buFont typeface="Wingdings" pitchFamily="2" charset="2"/>
              <a:buChar char="§"/>
            </a:pPr>
            <a:r>
              <a:rPr lang="en-US" altLang="en-US" sz="2000" b="1" dirty="0">
                <a:solidFill>
                  <a:schemeClr val="tx1"/>
                </a:solidFill>
              </a:rPr>
              <a:t>Nexus has a </a:t>
            </a:r>
            <a:r>
              <a:rPr lang="en-US" altLang="en-US" sz="2000" b="1" i="1" u="sng" dirty="0">
                <a:solidFill>
                  <a:schemeClr val="tx1"/>
                </a:solidFill>
              </a:rPr>
              <a:t>healthy pipeline </a:t>
            </a:r>
            <a:r>
              <a:rPr lang="en-US" altLang="en-US" sz="2000" b="1" dirty="0">
                <a:solidFill>
                  <a:schemeClr val="tx1"/>
                </a:solidFill>
              </a:rPr>
              <a:t>in a well diversified field of development and delivery.</a:t>
            </a:r>
            <a:endParaRPr lang="en-US" sz="2000" b="1" dirty="0">
              <a:solidFill>
                <a:schemeClr val="tx1"/>
              </a:solidFill>
            </a:endParaRPr>
          </a:p>
          <a:p>
            <a:pPr algn="just">
              <a:buFont typeface="Wingdings" pitchFamily="2" charset="2"/>
              <a:buChar char="§"/>
            </a:pPr>
            <a:r>
              <a:rPr lang="en-US" altLang="en-US" sz="2000" b="1" dirty="0">
                <a:solidFill>
                  <a:schemeClr val="tx1"/>
                </a:solidFill>
              </a:rPr>
              <a:t>We are capable to expand the ADC technology into the existing pipelines.  It would complement the existing trials into an expanded franchise utilizing ADC technology and beyond.</a:t>
            </a:r>
          </a:p>
          <a:p>
            <a:pPr algn="just">
              <a:buFont typeface="Wingdings" pitchFamily="2" charset="2"/>
              <a:buChar char="§"/>
            </a:pPr>
            <a:r>
              <a:rPr lang="en-US" altLang="en-US" sz="2000" b="1" dirty="0">
                <a:solidFill>
                  <a:schemeClr val="tx1"/>
                </a:solidFill>
              </a:rPr>
              <a:t>Joint Development Services: It may expand your potential vaccines, antibodies, as well as combinations into a more robust franchise. </a:t>
            </a:r>
          </a:p>
          <a:p>
            <a:pPr marL="0" indent="0">
              <a:buNone/>
            </a:pPr>
            <a:endParaRPr lang="en-US" altLang="en-US" sz="2000" dirty="0"/>
          </a:p>
          <a:p>
            <a:pPr marL="0" indent="0">
              <a:buNone/>
            </a:pPr>
            <a:r>
              <a:rPr lang="en-US" sz="800" b="1" dirty="0">
                <a:solidFill>
                  <a:schemeClr val="tx1"/>
                </a:solidFill>
              </a:rPr>
              <a:t>*</a:t>
            </a:r>
            <a:r>
              <a:rPr lang="en-US" sz="1200" b="1" dirty="0">
                <a:solidFill>
                  <a:schemeClr val="tx1"/>
                </a:solidFill>
              </a:rPr>
              <a:t>Production Cost of SCP- X, where X is the drug substance (known moieties) as opposed to the predicated X is no more than 40%.</a:t>
            </a:r>
          </a:p>
          <a:p>
            <a:pPr marL="0" indent="0">
              <a:buNone/>
            </a:pPr>
            <a:r>
              <a:rPr lang="en-IN" altLang="en-US" sz="1200" b="1" i="1" dirty="0">
                <a:solidFill>
                  <a:schemeClr val="tx1"/>
                </a:solidFill>
              </a:rPr>
              <a:t>** Currently,</a:t>
            </a:r>
            <a:r>
              <a:rPr lang="en-IN" altLang="en-US" sz="1200" b="1" dirty="0">
                <a:solidFill>
                  <a:schemeClr val="tx1"/>
                </a:solidFill>
              </a:rPr>
              <a:t> GAP is working on the production of vitamin D3 along with 5 additional products in oncology with the upshot of close to $1.5B value post their phase II.</a:t>
            </a:r>
            <a:endParaRPr lang="en-US" altLang="en-US" sz="1200" dirty="0"/>
          </a:p>
          <a:p>
            <a:pPr>
              <a:buFont typeface="Wingdings" pitchFamily="2" charset="2"/>
              <a:buChar char="§"/>
            </a:pPr>
            <a:endParaRPr lang="en-US" sz="800" b="1" dirty="0">
              <a:solidFill>
                <a:schemeClr val="tx1"/>
              </a:solidFill>
            </a:endParaRPr>
          </a:p>
          <a:p>
            <a:pPr>
              <a:buFont typeface="Wingdings" pitchFamily="2" charset="2"/>
              <a:buChar char="§"/>
            </a:pPr>
            <a:endParaRPr lang="en-US" altLang="en-US" sz="800" dirty="0"/>
          </a:p>
          <a:p>
            <a:pPr>
              <a:buFont typeface="Wingdings" pitchFamily="2" charset="2"/>
              <a:buChar char="§"/>
            </a:pPr>
            <a:endParaRPr lang="en-US" altLang="en-US" sz="2000" dirty="0"/>
          </a:p>
          <a:p>
            <a:pPr>
              <a:buFont typeface="Wingdings" pitchFamily="2" charset="2"/>
              <a:buChar char="§"/>
            </a:pPr>
            <a:endParaRPr lang="en-US" sz="2000" b="1" dirty="0"/>
          </a:p>
          <a:p>
            <a:pPr>
              <a:buFont typeface="Wingdings" pitchFamily="2" charset="2"/>
              <a:buChar char="§"/>
            </a:pPr>
            <a:endParaRPr lang="en-US" sz="2000" b="1" dirty="0"/>
          </a:p>
          <a:p>
            <a:pPr>
              <a:buFont typeface="Wingdings" pitchFamily="2" charset="2"/>
              <a:buChar char="§"/>
            </a:pPr>
            <a:endParaRPr lang="en-US" sz="2000" dirty="0"/>
          </a:p>
        </p:txBody>
      </p:sp>
      <p:sp>
        <p:nvSpPr>
          <p:cNvPr id="6" name="Slide Number Placeholder 5"/>
          <p:cNvSpPr>
            <a:spLocks noGrp="1"/>
          </p:cNvSpPr>
          <p:nvPr>
            <p:ph type="sldNum" idx="12"/>
          </p:nvPr>
        </p:nvSpPr>
        <p:spPr/>
        <p:txBody>
          <a:bodyPr/>
          <a:lstStyle/>
          <a:p>
            <a:fld id="{B6F15528-21DE-4FAA-801E-634DDDAF4B2B}" type="slidenum">
              <a:rPr lang="en-US" smtClean="0"/>
              <a:pPr/>
              <a:t>6</a:t>
            </a:fld>
            <a:endParaRPr lang="en-US"/>
          </a:p>
        </p:txBody>
      </p:sp>
      <p:sp>
        <p:nvSpPr>
          <p:cNvPr id="7" name="TextBox 6"/>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872"/>
            <a:ext cx="9144000" cy="1100328"/>
          </a:xfrm>
        </p:spPr>
        <p:txBody>
          <a:bodyPr/>
          <a:lstStyle/>
          <a:p>
            <a:pPr algn="ctr"/>
            <a:r>
              <a:rPr lang="en-US" sz="3200" b="1" dirty="0">
                <a:solidFill>
                  <a:srgbClr val="FF0000"/>
                </a:solidFill>
              </a:rPr>
              <a:t>SCP technology</a:t>
            </a:r>
            <a:br>
              <a:rPr lang="en-US" sz="3200" b="1" dirty="0">
                <a:solidFill>
                  <a:srgbClr val="FF0000"/>
                </a:solidFill>
              </a:rPr>
            </a:br>
            <a:r>
              <a:rPr lang="en-US" sz="3200" b="1" dirty="0">
                <a:solidFill>
                  <a:srgbClr val="FF0000"/>
                </a:solidFill>
              </a:rPr>
              <a:t>The Ultimate Solubility and Bioavailability Dream</a:t>
            </a:r>
          </a:p>
        </p:txBody>
      </p:sp>
      <p:sp>
        <p:nvSpPr>
          <p:cNvPr id="3" name="Text Placeholder 2"/>
          <p:cNvSpPr>
            <a:spLocks noGrp="1"/>
          </p:cNvSpPr>
          <p:nvPr>
            <p:ph type="body" sz="quarter" idx="10"/>
          </p:nvPr>
        </p:nvSpPr>
        <p:spPr>
          <a:xfrm>
            <a:off x="381000" y="1411552"/>
            <a:ext cx="8382000" cy="3951851"/>
          </a:xfrm>
        </p:spPr>
        <p:txBody>
          <a:bodyPr>
            <a:normAutofit fontScale="92500"/>
          </a:bodyPr>
          <a:lstStyle/>
          <a:p>
            <a:r>
              <a:rPr lang="en-US" sz="2400" dirty="0"/>
              <a:t>Well diversified IP from Unmet medical needs into supplements. </a:t>
            </a:r>
          </a:p>
          <a:p>
            <a:r>
              <a:rPr lang="en-US" sz="2400" dirty="0"/>
              <a:t>Proven track record of benchmark, first in human, as well as projections into OTC and supplements. </a:t>
            </a:r>
          </a:p>
          <a:p>
            <a:r>
              <a:rPr lang="en-US" sz="2400" dirty="0"/>
              <a:t>Manufacturing advantage of no more than 35% improvement in cost to scale up into large volume production.</a:t>
            </a:r>
          </a:p>
          <a:p>
            <a:r>
              <a:rPr lang="en-US" sz="2400" dirty="0"/>
              <a:t>A healthy pipeline of products, diversified across therapeutic areas, expansion into repurposing of products into multiple life cycle indications.</a:t>
            </a:r>
          </a:p>
          <a:p>
            <a:r>
              <a:rPr lang="en-US" sz="2400" dirty="0"/>
              <a:t>Increase the dose by 10- 30X, reduce the TEAEs by multiple folds in severity and frequency of the events. Give the products for a longer duration and expect many folds of efficacy over time. </a:t>
            </a:r>
          </a:p>
        </p:txBody>
      </p:sp>
      <p:sp>
        <p:nvSpPr>
          <p:cNvPr id="6" name="TextBox 5"/>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36650345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25"/>
            <a:ext cx="9144000" cy="498598"/>
          </a:xfrm>
        </p:spPr>
        <p:txBody>
          <a:bodyPr>
            <a:normAutofit fontScale="90000"/>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a:solidFill>
                  <a:srgbClr val="FF0000"/>
                </a:solidFill>
              </a:rPr>
              <a:t>IP SCP assets</a:t>
            </a:r>
          </a:p>
        </p:txBody>
      </p:sp>
      <p:grpSp>
        <p:nvGrpSpPr>
          <p:cNvPr id="3" name="Group 7"/>
          <p:cNvGrpSpPr/>
          <p:nvPr/>
        </p:nvGrpSpPr>
        <p:grpSpPr>
          <a:xfrm>
            <a:off x="762000" y="1069145"/>
            <a:ext cx="8169348" cy="842901"/>
            <a:chOff x="762000" y="1204895"/>
            <a:chExt cx="8169348" cy="697440"/>
          </a:xfrm>
          <a:solidFill>
            <a:schemeClr val="tx2">
              <a:lumMod val="20000"/>
              <a:lumOff val="80000"/>
            </a:schemeClr>
          </a:solidFill>
        </p:grpSpPr>
        <p:sp>
          <p:nvSpPr>
            <p:cNvPr id="4" name="Rounded Rectangle 3"/>
            <p:cNvSpPr/>
            <p:nvPr/>
          </p:nvSpPr>
          <p:spPr bwMode="auto">
            <a:xfrm>
              <a:off x="3200399" y="1216535"/>
              <a:ext cx="5730949" cy="685800"/>
            </a:xfrm>
            <a:prstGeom prst="roundRect">
              <a:avLst/>
            </a:prstGeom>
            <a:grpFill/>
            <a:ln>
              <a:noFill/>
              <a:headEnd type="none" w="med" len="med"/>
              <a:tailEnd type="none" w="med" len="med"/>
            </a:ln>
            <a:scene3d>
              <a:camera prst="orthographicFront">
                <a:rot lat="0" lon="0" rev="0"/>
              </a:camera>
              <a:lightRig rig="threePt" dir="t">
                <a:rot lat="0" lon="0" rev="1200000"/>
              </a:lightRig>
            </a:scene3d>
            <a:sp3d>
              <a:bevelT w="63500" h="25400" prst="coolSlant"/>
              <a:bevelB w="1651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tx2">
                      <a:lumMod val="50000"/>
                    </a:schemeClr>
                  </a:solidFill>
                </a:rPr>
                <a:t>Targeted TAs include oncology, Neurology and unmet medical needs of right to thrive populations. </a:t>
              </a:r>
              <a:endParaRPr lang="en-US" sz="1600" b="1" i="1" dirty="0">
                <a:solidFill>
                  <a:schemeClr val="tx2">
                    <a:lumMod val="50000"/>
                  </a:schemeClr>
                </a:solidFill>
              </a:endParaRPr>
            </a:p>
          </p:txBody>
        </p:sp>
        <p:sp>
          <p:nvSpPr>
            <p:cNvPr id="5" name="Rounded Rectangle 4"/>
            <p:cNvSpPr/>
            <p:nvPr/>
          </p:nvSpPr>
          <p:spPr bwMode="auto">
            <a:xfrm>
              <a:off x="762000" y="1204895"/>
              <a:ext cx="1981199" cy="685800"/>
            </a:xfrm>
            <a:prstGeom prst="roundRect">
              <a:avLst/>
            </a:prstGeom>
            <a:grpFill/>
            <a:ln>
              <a:noFill/>
              <a:headEnd type="none" w="med" len="med"/>
              <a:tailEnd type="none" w="med" len="med"/>
            </a:ln>
            <a:scene3d>
              <a:camera prst="orthographicFront">
                <a:rot lat="0" lon="0" rev="0"/>
              </a:camera>
              <a:lightRig rig="threePt" dir="t">
                <a:rot lat="0" lon="0" rev="1200000"/>
              </a:lightRig>
            </a:scene3d>
            <a:sp3d>
              <a:bevelT w="63500" h="25400" prst="coolSlant"/>
              <a:bevelB w="1651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i="1" dirty="0">
                  <a:solidFill>
                    <a:schemeClr val="tx2">
                      <a:lumMod val="50000"/>
                    </a:schemeClr>
                  </a:solidFill>
                </a:rPr>
                <a:t>IP ownership of 114 assets</a:t>
              </a:r>
            </a:p>
          </p:txBody>
        </p:sp>
      </p:grpSp>
      <p:sp>
        <p:nvSpPr>
          <p:cNvPr id="6" name="Rounded Rectangle 5"/>
          <p:cNvSpPr/>
          <p:nvPr/>
        </p:nvSpPr>
        <p:spPr bwMode="auto">
          <a:xfrm>
            <a:off x="3178097" y="2057400"/>
            <a:ext cx="5730949" cy="685800"/>
          </a:xfrm>
          <a:prstGeom prst="roundRect">
            <a:avLst/>
          </a:prstGeom>
          <a:solidFill>
            <a:schemeClr val="tx2">
              <a:lumMod val="40000"/>
              <a:lumOff val="60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tx2">
                    <a:lumMod val="50000"/>
                  </a:schemeClr>
                </a:solidFill>
              </a:rPr>
              <a:t>34/115 assets have shown benchmark and in-vivo/in-vitro positive results</a:t>
            </a:r>
            <a:endParaRPr lang="en-US" sz="1600" b="1" i="1" dirty="0">
              <a:solidFill>
                <a:schemeClr val="tx2">
                  <a:lumMod val="50000"/>
                </a:schemeClr>
              </a:solidFill>
            </a:endParaRPr>
          </a:p>
        </p:txBody>
      </p:sp>
      <p:sp>
        <p:nvSpPr>
          <p:cNvPr id="7" name="Rounded Rectangle 6"/>
          <p:cNvSpPr/>
          <p:nvPr/>
        </p:nvSpPr>
        <p:spPr bwMode="auto">
          <a:xfrm>
            <a:off x="739698" y="2057400"/>
            <a:ext cx="1981199" cy="685800"/>
          </a:xfrm>
          <a:prstGeom prst="roundRect">
            <a:avLst/>
          </a:prstGeom>
          <a:solidFill>
            <a:schemeClr val="tx2">
              <a:lumMod val="40000"/>
              <a:lumOff val="60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i="1" dirty="0">
                <a:solidFill>
                  <a:schemeClr val="tx2">
                    <a:lumMod val="50000"/>
                  </a:schemeClr>
                </a:solidFill>
              </a:rPr>
              <a:t>Early validation</a:t>
            </a:r>
          </a:p>
        </p:txBody>
      </p:sp>
      <p:sp>
        <p:nvSpPr>
          <p:cNvPr id="13" name="Rounded Rectangle 12"/>
          <p:cNvSpPr/>
          <p:nvPr/>
        </p:nvSpPr>
        <p:spPr bwMode="auto">
          <a:xfrm>
            <a:off x="3178097" y="2957835"/>
            <a:ext cx="5730949" cy="685800"/>
          </a:xfrm>
          <a:prstGeom prst="roundRect">
            <a:avLst/>
          </a:prstGeom>
          <a:solidFill>
            <a:schemeClr val="tx2">
              <a:lumMod val="60000"/>
              <a:lumOff val="40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spcBef>
                <a:spcPct val="0"/>
              </a:spcBef>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1600" b="1" dirty="0">
                <a:solidFill>
                  <a:schemeClr val="tx2">
                    <a:lumMod val="50000"/>
                  </a:schemeClr>
                </a:solidFill>
              </a:rPr>
              <a:t>24/34 products have shown preliminary positive results in early clinical trials</a:t>
            </a:r>
          </a:p>
        </p:txBody>
      </p:sp>
      <p:sp>
        <p:nvSpPr>
          <p:cNvPr id="14" name="Rounded Rectangle 13"/>
          <p:cNvSpPr/>
          <p:nvPr/>
        </p:nvSpPr>
        <p:spPr bwMode="auto">
          <a:xfrm>
            <a:off x="739698" y="2957835"/>
            <a:ext cx="1981199" cy="685800"/>
          </a:xfrm>
          <a:prstGeom prst="roundRect">
            <a:avLst/>
          </a:prstGeom>
          <a:solidFill>
            <a:schemeClr val="tx2">
              <a:lumMod val="60000"/>
              <a:lumOff val="40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tx2">
                    <a:lumMod val="50000"/>
                  </a:schemeClr>
                </a:solidFill>
              </a:rPr>
              <a:t>Proof-of-concept</a:t>
            </a:r>
          </a:p>
          <a:p>
            <a:pPr algn="ctr" defTabSz="914099" fontAlgn="base">
              <a:spcBef>
                <a:spcPct val="0"/>
              </a:spcBef>
              <a:spcAft>
                <a:spcPct val="0"/>
              </a:spcAft>
            </a:pPr>
            <a:r>
              <a:rPr lang="en-US" sz="1600" b="1" dirty="0">
                <a:solidFill>
                  <a:schemeClr val="tx2">
                    <a:lumMod val="50000"/>
                  </a:schemeClr>
                </a:solidFill>
              </a:rPr>
              <a:t>First in Human</a:t>
            </a:r>
          </a:p>
        </p:txBody>
      </p:sp>
      <p:sp>
        <p:nvSpPr>
          <p:cNvPr id="15" name="Rounded Rectangle 14"/>
          <p:cNvSpPr/>
          <p:nvPr/>
        </p:nvSpPr>
        <p:spPr bwMode="auto">
          <a:xfrm>
            <a:off x="3166946" y="4149602"/>
            <a:ext cx="5730949" cy="1069512"/>
          </a:xfrm>
          <a:prstGeom prst="roundRect">
            <a:avLst/>
          </a:prstGeom>
          <a:solidFill>
            <a:schemeClr val="tx2">
              <a:lumMod val="75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spcBef>
                <a:spcPct val="0"/>
              </a:spcBef>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1600" b="1" dirty="0">
                <a:solidFill>
                  <a:schemeClr val="bg1">
                    <a:lumMod val="95000"/>
                  </a:schemeClr>
                </a:solidFill>
              </a:rPr>
              <a:t>24/34 products have demonstrated potentially superior data vs standard of care with 5-10x increase of benefit/risk ratio through increased bioavailability, activity and safety profile. </a:t>
            </a:r>
          </a:p>
        </p:txBody>
      </p:sp>
      <p:sp>
        <p:nvSpPr>
          <p:cNvPr id="16" name="Rounded Rectangle 15"/>
          <p:cNvSpPr/>
          <p:nvPr/>
        </p:nvSpPr>
        <p:spPr bwMode="auto">
          <a:xfrm>
            <a:off x="728547" y="4051495"/>
            <a:ext cx="1981199" cy="1195753"/>
          </a:xfrm>
          <a:prstGeom prst="roundRect">
            <a:avLst/>
          </a:prstGeom>
          <a:solidFill>
            <a:schemeClr val="tx2">
              <a:lumMod val="75000"/>
            </a:schemeClr>
          </a:solidFill>
          <a:ln>
            <a:noFill/>
            <a:headEnd type="none" w="med" len="med"/>
            <a:tailEnd type="none" w="med" len="med"/>
          </a:ln>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i="1" dirty="0">
                <a:solidFill>
                  <a:schemeClr val="bg1">
                    <a:lumMod val="95000"/>
                  </a:schemeClr>
                </a:solidFill>
              </a:rPr>
              <a:t>Potential superiority over the current Standard of care</a:t>
            </a:r>
          </a:p>
        </p:txBody>
      </p:sp>
      <p:sp>
        <p:nvSpPr>
          <p:cNvPr id="18" name="TextBox 17"/>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2"/>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26544334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31" y="1025243"/>
            <a:ext cx="7200900" cy="359972"/>
          </a:xfrm>
        </p:spPr>
        <p:txBody>
          <a:bodyPr>
            <a:normAutofit fontScale="90000"/>
          </a:bodyPr>
          <a:lstStyle/>
          <a:p>
            <a:r>
              <a:rPr lang="en-US" sz="2800" dirty="0">
                <a:solidFill>
                  <a:srgbClr val="FFC000"/>
                </a:solidFill>
              </a:rPr>
              <a:t>Particle size</a:t>
            </a:r>
          </a:p>
        </p:txBody>
      </p:sp>
      <p:pic>
        <p:nvPicPr>
          <p:cNvPr id="4" name="Content Placeholder 3"/>
          <p:cNvPicPr>
            <a:picLocks noGrp="1" noChangeAspect="1" noChangeArrowheads="1"/>
          </p:cNvPicPr>
          <p:nvPr>
            <p:ph idx="4294967295"/>
          </p:nvPr>
        </p:nvPicPr>
        <p:blipFill rotWithShape="1">
          <a:blip r:embed="rId2" cstate="print"/>
          <a:srcRect l="8292" r="8292" b="13000"/>
          <a:stretch/>
        </p:blipFill>
        <p:spPr bwMode="auto">
          <a:xfrm>
            <a:off x="890131" y="1366552"/>
            <a:ext cx="7581900" cy="1851025"/>
          </a:xfrm>
          <a:prstGeom prst="rect">
            <a:avLst/>
          </a:prstGeom>
          <a:noFill/>
          <a:ln w="9525">
            <a:noFill/>
            <a:miter lim="800000"/>
            <a:headEnd/>
            <a:tailEnd/>
          </a:ln>
        </p:spPr>
      </p:pic>
      <p:sp>
        <p:nvSpPr>
          <p:cNvPr id="5" name="TextBox 4"/>
          <p:cNvSpPr txBox="1"/>
          <p:nvPr/>
        </p:nvSpPr>
        <p:spPr>
          <a:xfrm>
            <a:off x="5939570" y="3169883"/>
            <a:ext cx="2454556" cy="369332"/>
          </a:xfrm>
          <a:prstGeom prst="rect">
            <a:avLst/>
          </a:prstGeom>
          <a:noFill/>
        </p:spPr>
        <p:txBody>
          <a:bodyPr wrap="none" rtlCol="0">
            <a:spAutoFit/>
          </a:bodyPr>
          <a:lstStyle/>
          <a:p>
            <a:r>
              <a:rPr lang="en-US" dirty="0"/>
              <a:t>Between 180 to 190 nm</a:t>
            </a:r>
          </a:p>
        </p:txBody>
      </p:sp>
      <p:sp>
        <p:nvSpPr>
          <p:cNvPr id="3" name="Rectangle 2"/>
          <p:cNvSpPr/>
          <p:nvPr/>
        </p:nvSpPr>
        <p:spPr>
          <a:xfrm>
            <a:off x="3235567" y="3532388"/>
            <a:ext cx="2510028" cy="523220"/>
          </a:xfrm>
          <a:prstGeom prst="rect">
            <a:avLst/>
          </a:prstGeom>
        </p:spPr>
        <p:txBody>
          <a:bodyPr wrap="square">
            <a:spAutoFit/>
          </a:bodyPr>
          <a:lstStyle/>
          <a:p>
            <a:r>
              <a:rPr lang="en-US" sz="2800" dirty="0">
                <a:solidFill>
                  <a:srgbClr val="FFC000"/>
                </a:solidFill>
              </a:rPr>
              <a:t>Size</a:t>
            </a:r>
            <a:r>
              <a:rPr lang="en-US" dirty="0">
                <a:solidFill>
                  <a:srgbClr val="FFC000"/>
                </a:solidFill>
              </a:rPr>
              <a:t> </a:t>
            </a:r>
            <a:r>
              <a:rPr lang="en-US" sz="2800" dirty="0">
                <a:solidFill>
                  <a:srgbClr val="FFC000"/>
                </a:solidFill>
              </a:rPr>
              <a:t>distribution</a:t>
            </a:r>
          </a:p>
        </p:txBody>
      </p:sp>
      <p:pic>
        <p:nvPicPr>
          <p:cNvPr id="6" name="Content Placeholder 3" descr="C:\Users\Innovation #1\AppData\Local\Microsoft\Windows\Temporary Internet Files\Content.Word\IMG_2064.jpg"/>
          <p:cNvPicPr>
            <a:picLocks/>
          </p:cNvPicPr>
          <p:nvPr/>
        </p:nvPicPr>
        <p:blipFill rotWithShape="1">
          <a:blip r:embed="rId3" cstate="print"/>
          <a:srcRect l="28391" t="27069" b="27069"/>
          <a:stretch/>
        </p:blipFill>
        <p:spPr bwMode="auto">
          <a:xfrm>
            <a:off x="803997" y="4103744"/>
            <a:ext cx="7590129" cy="1351526"/>
          </a:xfrm>
          <a:prstGeom prst="rect">
            <a:avLst/>
          </a:prstGeom>
          <a:noFill/>
          <a:ln w="9525">
            <a:noFill/>
            <a:miter lim="800000"/>
            <a:headEnd/>
            <a:tailEnd/>
          </a:ln>
        </p:spPr>
      </p:pic>
      <p:sp>
        <p:nvSpPr>
          <p:cNvPr id="8" name="TextBox 7"/>
          <p:cNvSpPr txBox="1"/>
          <p:nvPr/>
        </p:nvSpPr>
        <p:spPr>
          <a:xfrm>
            <a:off x="6577854" y="5455270"/>
            <a:ext cx="1816272" cy="369332"/>
          </a:xfrm>
          <a:prstGeom prst="rect">
            <a:avLst/>
          </a:prstGeom>
          <a:noFill/>
        </p:spPr>
        <p:txBody>
          <a:bodyPr wrap="none" rtlCol="0">
            <a:spAutoFit/>
          </a:bodyPr>
          <a:lstStyle/>
          <a:p>
            <a:r>
              <a:rPr lang="en-US" dirty="0"/>
              <a:t>10 nm to  190 nm</a:t>
            </a:r>
          </a:p>
        </p:txBody>
      </p:sp>
      <p:sp>
        <p:nvSpPr>
          <p:cNvPr id="9" name="Subtitle 2"/>
          <p:cNvSpPr txBox="1">
            <a:spLocks/>
          </p:cNvSpPr>
          <p:nvPr/>
        </p:nvSpPr>
        <p:spPr>
          <a:xfrm>
            <a:off x="0" y="147917"/>
            <a:ext cx="9144000" cy="121536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sz="3200" b="1" dirty="0">
                <a:solidFill>
                  <a:srgbClr val="FF0000"/>
                </a:solidFill>
              </a:rPr>
              <a:t>Physiochemical  Properties for SCP formulations</a:t>
            </a:r>
          </a:p>
        </p:txBody>
      </p:sp>
      <p:sp>
        <p:nvSpPr>
          <p:cNvPr id="7" name="Slide Number Placeholder 6"/>
          <p:cNvSpPr>
            <a:spLocks noGrp="1"/>
          </p:cNvSpPr>
          <p:nvPr>
            <p:ph type="sldNum" idx="12"/>
          </p:nvPr>
        </p:nvSpPr>
        <p:spPr/>
        <p:txBody>
          <a:bodyPr/>
          <a:lstStyle/>
          <a:p>
            <a:fld id="{B6F15528-21DE-4FAA-801E-634DDDAF4B2B}" type="slidenum">
              <a:rPr lang="en-US" smtClean="0"/>
              <a:pPr/>
              <a:t>9</a:t>
            </a:fld>
            <a:endParaRPr lang="en-US"/>
          </a:p>
        </p:txBody>
      </p:sp>
      <p:sp>
        <p:nvSpPr>
          <p:cNvPr id="12" name="TextBox 11"/>
          <p:cNvSpPr txBox="1"/>
          <p:nvPr/>
        </p:nvSpPr>
        <p:spPr>
          <a:xfrm>
            <a:off x="478302" y="5983327"/>
            <a:ext cx="8314006" cy="369332"/>
          </a:xfrm>
          <a:prstGeom prst="rect">
            <a:avLst/>
          </a:prstGeom>
          <a:noFill/>
        </p:spPr>
        <p:txBody>
          <a:bodyPr wrap="square" rtlCol="0">
            <a:spAutoFit/>
          </a:bodyPr>
          <a:lstStyle/>
          <a:p>
            <a:r>
              <a:rPr lang="en-US" sz="1600" b="1" dirty="0">
                <a:solidFill>
                  <a:srgbClr val="FF0000"/>
                </a:solidFill>
                <a:hlinkClick r:id="rId4"/>
              </a:rPr>
              <a:t>www.takechargemedical.com</a:t>
            </a:r>
            <a:r>
              <a:rPr lang="en-US" sz="1600" b="1" dirty="0">
                <a:solidFill>
                  <a:srgbClr val="FF0000"/>
                </a:solidFill>
              </a:rPr>
              <a:t>                               www.Nexusalliancebiopharma.com</a:t>
            </a:r>
            <a:r>
              <a:rPr lang="en-US" dirty="0">
                <a:solidFill>
                  <a:srgbClr val="FF0000"/>
                </a:solidFill>
              </a:rPr>
              <a:t> </a:t>
            </a:r>
          </a:p>
        </p:txBody>
      </p:sp>
    </p:spTree>
    <p:extLst>
      <p:ext uri="{BB962C8B-B14F-4D97-AF65-F5344CB8AC3E}">
        <p14:creationId xmlns:p14="http://schemas.microsoft.com/office/powerpoint/2010/main" val="4072089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PPTLANG" val="RXPEnglish"/>
  <p:tag name="VARSAVEMESSAGETIMESTAMP" val="RXP3/25/2020"/>
</p:tagLst>
</file>

<file path=ppt/theme/theme1.xml><?xml version="1.0" encoding="utf-8"?>
<a:theme xmlns:a="http://schemas.openxmlformats.org/drawingml/2006/main" name="blood transfusion protocol_anticoagulants_latest_nursing clas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3019CA299C364F9E426E3463D5C880" ma:contentTypeVersion="8" ma:contentTypeDescription="Create a new document." ma:contentTypeScope="" ma:versionID="aa61b0fbdab75eba248a3fce4a78d896">
  <xsd:schema xmlns:xsd="http://www.w3.org/2001/XMLSchema" xmlns:xs="http://www.w3.org/2001/XMLSchema" xmlns:p="http://schemas.microsoft.com/office/2006/metadata/properties" xmlns:ns3="f39533a9-8fda-4ca3-a0c8-b42917becdae" targetNamespace="http://schemas.microsoft.com/office/2006/metadata/properties" ma:root="true" ma:fieldsID="c7eb024cc27a9e1b4f4e19e487721d7a" ns3:_="">
    <xsd:import namespace="f39533a9-8fda-4ca3-a0c8-b42917becd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533a9-8fda-4ca3-a0c8-b42917bec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945359-CC80-476D-9E4B-5A31F0576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9533a9-8fda-4ca3-a0c8-b42917bec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A0B13C-8645-4E04-AAF5-B11E59B0378C}">
  <ds:schemaRefs>
    <ds:schemaRef ds:uri="http://schemas.microsoft.com/sharepoint/v3/contenttype/forms"/>
  </ds:schemaRefs>
</ds:datastoreItem>
</file>

<file path=customXml/itemProps3.xml><?xml version="1.0" encoding="utf-8"?>
<ds:datastoreItem xmlns:ds="http://schemas.openxmlformats.org/officeDocument/2006/customXml" ds:itemID="{737B50B2-21AE-4C9A-A355-3E92BADFBC6D}">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f39533a9-8fda-4ca3-a0c8-b42917becd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blood transfusion protocol_anticoagulants_latest_nursing class</Template>
  <TotalTime>0</TotalTime>
  <Words>1849</Words>
  <Application>Microsoft Office PowerPoint</Application>
  <PresentationFormat>On-screen Show (4:3)</PresentationFormat>
  <Paragraphs>227</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Wingdings</vt:lpstr>
      <vt:lpstr>blood transfusion protocol_anticoagulants_latest_nursing class</vt:lpstr>
      <vt:lpstr>  Global Allied Pharmaceuticals, LLC. Innovation, Research,  and Technology in  Biopharmaceuticals. </vt:lpstr>
      <vt:lpstr>Overview of NAB</vt:lpstr>
      <vt:lpstr>Vision</vt:lpstr>
      <vt:lpstr>Our Approach</vt:lpstr>
      <vt:lpstr>Our Platform- SCP Technology</vt:lpstr>
      <vt:lpstr>SCP: A NAB’s first generation product Platform</vt:lpstr>
      <vt:lpstr>SCP technology The Ultimate Solubility and Bioavailability Dream</vt:lpstr>
      <vt:lpstr>IP SCP assets</vt:lpstr>
      <vt:lpstr>Particle size</vt:lpstr>
      <vt:lpstr>Dissolution dissolved in 5 minutes</vt:lpstr>
      <vt:lpstr>PowerPoint Presentation</vt:lpstr>
      <vt:lpstr>Science</vt:lpstr>
      <vt:lpstr>Coronavirus- Background</vt:lpstr>
      <vt:lpstr>PowerPoint Presentation</vt:lpstr>
      <vt:lpstr>Clinical Studies</vt:lpstr>
      <vt:lpstr>COVID-19- Current available treatments </vt:lpstr>
      <vt:lpstr>Role of Chloroquine</vt:lpstr>
      <vt:lpstr>Therapies for confirmed COVID-19 in some European countries </vt:lpstr>
      <vt:lpstr>       Novel virus?  Needs novel Treatment..   IP protected SCP technology A game changer in making  </vt:lpstr>
      <vt:lpstr>Our proposal: SCP + remdesivir, SCP + Chloroquine &amp; Combination therapy (SCP + remdesivir+ Chloroquine)</vt:lpstr>
      <vt:lpstr>What we ASK from Sponsors?</vt:lpstr>
      <vt:lpstr> Development Costs and Timeline </vt:lpstr>
      <vt:lpstr>The Winning Team</vt:lpstr>
      <vt:lpstr>References and Published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Allied Pharmaceuticals, LLC. Innovation, Research,  and Technology in  Biopharmaceuticals.</dc:title>
  <dc:creator>ec</dc:creator>
  <cp:lastModifiedBy>Allen, Timothy 1 (ext)</cp:lastModifiedBy>
  <cp:revision>63</cp:revision>
  <dcterms:modified xsi:type="dcterms:W3CDTF">2020-03-30T17:53:28Z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0x010100CC3019CA299C364F9E426E3463D5C880</vt:lpwstr>
  </property>
</Properties>
</file>